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2" r:id="rId16"/>
    <p:sldId id="273" r:id="rId17"/>
    <p:sldId id="270" r:id="rId18"/>
    <p:sldId id="268" r:id="rId19"/>
  </p:sldIdLst>
  <p:sldSz cx="14630400" cy="8229600"/>
  <p:notesSz cx="8229600" cy="14630400"/>
  <p:embeddedFontLst>
    <p:embeddedFont>
      <p:font typeface="Gelasio" panose="020B0604020202020204" charset="0"/>
      <p:regular r:id="rId21"/>
    </p:embeddedFont>
    <p:embeddedFont>
      <p:font typeface="Gelasio Semi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0" d="100"/>
          <a:sy n="60" d="100"/>
        </p:scale>
        <p:origin x="1061" y="571"/>
      </p:cViewPr>
      <p:guideLst/>
    </p:cSldViewPr>
  </p:slideViewPr>
  <p:notesTextViewPr>
    <p:cViewPr>
      <p:scale>
        <a:sx n="1" d="1"/>
        <a:sy n="1" d="1"/>
      </p:scale>
      <p:origin x="0" y="0"/>
    </p:cViewPr>
  </p:notesTextViewPr>
  <p:sorterViewPr>
    <p:cViewPr>
      <p:scale>
        <a:sx n="100" d="100"/>
        <a:sy n="100" d="100"/>
      </p:scale>
      <p:origin x="0" y="-391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uofdalanj.edu.sd"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5486400" cy="8229600"/>
          </a:xfrm>
          <a:prstGeom prst="rect">
            <a:avLst/>
          </a:prstGeom>
          <a:solidFill>
            <a:srgbClr val="DFDFE0"/>
          </a:solidFill>
          <a:ln/>
        </p:spPr>
      </p:sp>
      <p:pic>
        <p:nvPicPr>
          <p:cNvPr id="3" name="Image 0" descr="preencoded.png"/>
          <p:cNvPicPr>
            <a:picLocks noChangeAspect="1"/>
          </p:cNvPicPr>
          <p:nvPr/>
        </p:nvPicPr>
        <p:blipFill>
          <a:blip r:embed="rId3"/>
          <a:stretch>
            <a:fillRect/>
          </a:stretch>
        </p:blipFill>
        <p:spPr>
          <a:xfrm>
            <a:off x="0" y="0"/>
            <a:ext cx="5486400" cy="822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1"/>
          <p:cNvSpPr/>
          <p:nvPr/>
        </p:nvSpPr>
        <p:spPr>
          <a:xfrm>
            <a:off x="6280190" y="1667589"/>
            <a:ext cx="7556421" cy="4279106"/>
          </a:xfrm>
          <a:prstGeom prst="rect">
            <a:avLst/>
          </a:prstGeom>
          <a:noFill/>
          <a:ln/>
        </p:spPr>
        <p:txBody>
          <a:bodyPr wrap="square" lIns="0" tIns="0" rIns="0" bIns="0" rtlCol="0" anchor="t"/>
          <a:lstStyle/>
          <a:p>
            <a:pPr marL="0" indent="0" algn="ctr">
              <a:lnSpc>
                <a:spcPts val="6700"/>
              </a:lnSpc>
              <a:buNone/>
            </a:pPr>
            <a:r>
              <a:rPr lang="en-US" sz="5350" dirty="0">
                <a:solidFill>
                  <a:srgbClr val="484237"/>
                </a:solidFill>
                <a:latin typeface="Gelasio Semi Bold" pitchFamily="34" charset="0"/>
                <a:ea typeface="Gelasio Semi Bold" pitchFamily="34" charset="-122"/>
                <a:cs typeface="Gelasio Semi Bold" pitchFamily="34" charset="-120"/>
              </a:rPr>
              <a:t>Academic Collaboration Between Dalanj University and Alfa University</a:t>
            </a:r>
            <a:endParaRPr lang="en-US" sz="5350" dirty="0"/>
          </a:p>
        </p:txBody>
      </p:sp>
      <p:sp>
        <p:nvSpPr>
          <p:cNvPr id="5" name="Text 2"/>
          <p:cNvSpPr/>
          <p:nvPr/>
        </p:nvSpPr>
        <p:spPr>
          <a:xfrm>
            <a:off x="6280190" y="6244352"/>
            <a:ext cx="7556421" cy="317540"/>
          </a:xfrm>
          <a:prstGeom prst="rect">
            <a:avLst/>
          </a:prstGeom>
          <a:noFill/>
          <a:ln/>
        </p:spPr>
        <p:txBody>
          <a:bodyPr wrap="none" lIns="0" tIns="0" rIns="0" bIns="0" rtlCol="0" anchor="t"/>
          <a:lstStyle/>
          <a:p>
            <a:pPr marL="0" indent="0" algn="ctr">
              <a:lnSpc>
                <a:spcPts val="2500"/>
              </a:lnSpc>
              <a:buNone/>
            </a:pPr>
            <a:r>
              <a:rPr lang="en-US" sz="2000" dirty="0">
                <a:solidFill>
                  <a:srgbClr val="746558"/>
                </a:solidFill>
                <a:latin typeface="Gelasio" pitchFamily="34" charset="0"/>
                <a:ea typeface="Gelasio" pitchFamily="34" charset="-122"/>
                <a:cs typeface="Gelasio" pitchFamily="34" charset="-120"/>
              </a:rPr>
              <a:t>Strengthening Academic, Research, and Cultural Ties</a:t>
            </a:r>
            <a:endParaRPr lang="en-US" sz="2000" dirty="0"/>
          </a:p>
        </p:txBody>
      </p:sp>
      <p:pic>
        <p:nvPicPr>
          <p:cNvPr id="7" name="Picture 6">
            <a:extLst>
              <a:ext uri="{FF2B5EF4-FFF2-40B4-BE49-F238E27FC236}">
                <a16:creationId xmlns:a16="http://schemas.microsoft.com/office/drawing/2014/main" id="{C965C2F6-0C41-5B88-25B1-A78DB42F248E}"/>
              </a:ext>
            </a:extLst>
          </p:cNvPr>
          <p:cNvPicPr>
            <a:picLocks noChangeAspect="1"/>
          </p:cNvPicPr>
          <p:nvPr/>
        </p:nvPicPr>
        <p:blipFill>
          <a:blip r:embed="rId4"/>
          <a:stretch>
            <a:fillRect/>
          </a:stretch>
        </p:blipFill>
        <p:spPr>
          <a:xfrm>
            <a:off x="-86579" y="0"/>
            <a:ext cx="5659557" cy="84557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1"/>
          <p:cNvSpPr/>
          <p:nvPr/>
        </p:nvSpPr>
        <p:spPr>
          <a:xfrm>
            <a:off x="793790" y="305442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Fostering Global</a:t>
            </a:r>
          </a:p>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Academic Partnerships</a:t>
            </a:r>
            <a:endParaRPr lang="en-US" sz="4450" dirty="0"/>
          </a:p>
        </p:txBody>
      </p:sp>
      <p:sp>
        <p:nvSpPr>
          <p:cNvPr id="5" name="Text 2"/>
          <p:cNvSpPr/>
          <p:nvPr/>
        </p:nvSpPr>
        <p:spPr>
          <a:xfrm>
            <a:off x="793790" y="4812149"/>
            <a:ext cx="7556421" cy="362903"/>
          </a:xfrm>
          <a:prstGeom prst="rect">
            <a:avLst/>
          </a:prstGeom>
          <a:noFill/>
          <a:ln/>
        </p:spPr>
        <p:txBody>
          <a:bodyPr wrap="none" lIns="0" tIns="0" rIns="0" bIns="0" rtlCol="0" anchor="t"/>
          <a:lstStyle/>
          <a:p>
            <a:pPr marL="0" indent="0" algn="l">
              <a:lnSpc>
                <a:spcPts val="2850"/>
              </a:lnSpc>
              <a:buNone/>
            </a:pPr>
            <a:r>
              <a:rPr lang="en-US" dirty="0">
                <a:solidFill>
                  <a:srgbClr val="746558"/>
                </a:solidFill>
                <a:latin typeface="Gelasio" pitchFamily="34" charset="0"/>
                <a:ea typeface="Gelasio" pitchFamily="34" charset="-122"/>
                <a:cs typeface="Gelasio" pitchFamily="34" charset="-120"/>
              </a:rPr>
              <a:t>Unlocking new opportunities through international collaboration.</a:t>
            </a:r>
            <a:endParaRPr lang="en-US" dirty="0"/>
          </a:p>
        </p:txBody>
      </p:sp>
      <p:pic>
        <p:nvPicPr>
          <p:cNvPr id="11" name="Picture 10">
            <a:extLst>
              <a:ext uri="{FF2B5EF4-FFF2-40B4-BE49-F238E27FC236}">
                <a16:creationId xmlns:a16="http://schemas.microsoft.com/office/drawing/2014/main" id="{8AE83DB1-A1DD-A1A6-49A7-83EFD342E6D0}"/>
              </a:ext>
            </a:extLst>
          </p:cNvPr>
          <p:cNvPicPr>
            <a:picLocks noChangeAspect="1"/>
          </p:cNvPicPr>
          <p:nvPr/>
        </p:nvPicPr>
        <p:blipFill>
          <a:blip r:embed="rId3"/>
          <a:stretch>
            <a:fillRect/>
          </a:stretch>
        </p:blipFill>
        <p:spPr>
          <a:xfrm>
            <a:off x="7434111" y="1586805"/>
            <a:ext cx="7129614" cy="48273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80855"/>
            <a:ext cx="10510480"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Benefits &amp; Goals of Our Collaboration</a:t>
            </a:r>
            <a:endParaRPr lang="en-US" sz="4450" dirty="0"/>
          </a:p>
        </p:txBody>
      </p:sp>
      <p:sp>
        <p:nvSpPr>
          <p:cNvPr id="3" name="Text 1"/>
          <p:cNvSpPr/>
          <p:nvPr/>
        </p:nvSpPr>
        <p:spPr>
          <a:xfrm>
            <a:off x="793790" y="33566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Academic Benefits</a:t>
            </a:r>
            <a:endParaRPr lang="en-US" sz="2200" dirty="0"/>
          </a:p>
        </p:txBody>
      </p:sp>
      <p:sp>
        <p:nvSpPr>
          <p:cNvPr id="4" name="Text 2"/>
          <p:cNvSpPr/>
          <p:nvPr/>
        </p:nvSpPr>
        <p:spPr>
          <a:xfrm>
            <a:off x="793790"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Access to cutting-edge resources</a:t>
            </a:r>
            <a:endParaRPr lang="en-US" dirty="0"/>
          </a:p>
        </p:txBody>
      </p:sp>
      <p:sp>
        <p:nvSpPr>
          <p:cNvPr id="5" name="Text 3"/>
          <p:cNvSpPr/>
          <p:nvPr/>
        </p:nvSpPr>
        <p:spPr>
          <a:xfrm>
            <a:off x="793790"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Cross-cultural academic exposure</a:t>
            </a:r>
            <a:endParaRPr lang="en-US" dirty="0"/>
          </a:p>
        </p:txBody>
      </p:sp>
      <p:sp>
        <p:nvSpPr>
          <p:cNvPr id="6" name="Text 4"/>
          <p:cNvSpPr/>
          <p:nvPr/>
        </p:nvSpPr>
        <p:spPr>
          <a:xfrm>
            <a:off x="793790"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Faculty &amp; curriculum development</a:t>
            </a:r>
            <a:endParaRPr lang="en-US" dirty="0"/>
          </a:p>
        </p:txBody>
      </p:sp>
      <p:sp>
        <p:nvSpPr>
          <p:cNvPr id="7" name="Text 5"/>
          <p:cNvSpPr/>
          <p:nvPr/>
        </p:nvSpPr>
        <p:spPr>
          <a:xfrm>
            <a:off x="793790"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Joint supervision &amp; innovation</a:t>
            </a:r>
            <a:endParaRPr lang="en-US" dirty="0"/>
          </a:p>
        </p:txBody>
      </p:sp>
      <p:sp>
        <p:nvSpPr>
          <p:cNvPr id="8" name="Text 6"/>
          <p:cNvSpPr/>
          <p:nvPr/>
        </p:nvSpPr>
        <p:spPr>
          <a:xfrm>
            <a:off x="793790"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Shared learning experiences</a:t>
            </a:r>
            <a:endParaRPr lang="en-US" dirty="0"/>
          </a:p>
        </p:txBody>
      </p:sp>
      <p:sp>
        <p:nvSpPr>
          <p:cNvPr id="9" name="Text 7"/>
          <p:cNvSpPr/>
          <p:nvPr/>
        </p:nvSpPr>
        <p:spPr>
          <a:xfrm>
            <a:off x="7599521" y="33566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Institutional Goals</a:t>
            </a:r>
            <a:endParaRPr lang="en-US" sz="2200" dirty="0"/>
          </a:p>
        </p:txBody>
      </p:sp>
      <p:sp>
        <p:nvSpPr>
          <p:cNvPr id="10" name="Text 8"/>
          <p:cNvSpPr/>
          <p:nvPr/>
        </p:nvSpPr>
        <p:spPr>
          <a:xfrm>
            <a:off x="7599521"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Enhance global academic visibility</a:t>
            </a:r>
            <a:endParaRPr lang="en-US" dirty="0"/>
          </a:p>
        </p:txBody>
      </p:sp>
      <p:sp>
        <p:nvSpPr>
          <p:cNvPr id="11" name="Text 9"/>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Promote quality assurance &amp; benchmarking</a:t>
            </a:r>
            <a:endParaRPr lang="en-US" dirty="0"/>
          </a:p>
        </p:txBody>
      </p:sp>
      <p:sp>
        <p:nvSpPr>
          <p:cNvPr id="12" name="Text 10"/>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Build international academic networks</a:t>
            </a:r>
            <a:endParaRPr lang="en-US" dirty="0"/>
          </a:p>
        </p:txBody>
      </p:sp>
      <p:sp>
        <p:nvSpPr>
          <p:cNvPr id="13" name="Text 11"/>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dirty="0">
                <a:solidFill>
                  <a:srgbClr val="746558"/>
                </a:solidFill>
                <a:latin typeface="Gelasio" pitchFamily="34" charset="0"/>
                <a:ea typeface="Gelasio" pitchFamily="34" charset="-122"/>
                <a:cs typeface="Gelasio" pitchFamily="34" charset="-120"/>
              </a:rPr>
              <a:t>Extend regional accessibility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984653"/>
            <a:ext cx="8559522"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Strategic Expansion Initiatives</a:t>
            </a:r>
            <a:endParaRPr lang="en-US" sz="4450" dirty="0"/>
          </a:p>
        </p:txBody>
      </p:sp>
      <p:sp>
        <p:nvSpPr>
          <p:cNvPr id="3" name="Shape 1"/>
          <p:cNvSpPr/>
          <p:nvPr/>
        </p:nvSpPr>
        <p:spPr>
          <a:xfrm>
            <a:off x="793790" y="3456742"/>
            <a:ext cx="4196358" cy="121920"/>
          </a:xfrm>
          <a:prstGeom prst="roundRect">
            <a:avLst>
              <a:gd name="adj" fmla="val 27907"/>
            </a:avLst>
          </a:prstGeom>
          <a:solidFill>
            <a:srgbClr val="D3C5B6"/>
          </a:solidFill>
          <a:ln/>
        </p:spPr>
      </p:sp>
      <p:sp>
        <p:nvSpPr>
          <p:cNvPr id="4" name="Shape 2"/>
          <p:cNvSpPr/>
          <p:nvPr/>
        </p:nvSpPr>
        <p:spPr>
          <a:xfrm>
            <a:off x="2551688" y="3147060"/>
            <a:ext cx="680442" cy="680442"/>
          </a:xfrm>
          <a:prstGeom prst="roundRect">
            <a:avLst>
              <a:gd name="adj" fmla="val 134383"/>
            </a:avLst>
          </a:prstGeom>
          <a:solidFill>
            <a:srgbClr val="D3C5B6"/>
          </a:solidFill>
          <a:ln/>
        </p:spPr>
      </p:sp>
      <p:pic>
        <p:nvPicPr>
          <p:cNvPr id="5" name="Image 0" descr="preencoded.png"/>
          <p:cNvPicPr>
            <a:picLocks noChangeAspect="1"/>
          </p:cNvPicPr>
          <p:nvPr/>
        </p:nvPicPr>
        <p:blipFill>
          <a:blip r:embed="rId3"/>
          <a:stretch>
            <a:fillRect/>
          </a:stretch>
        </p:blipFill>
        <p:spPr>
          <a:xfrm>
            <a:off x="2755761" y="3317200"/>
            <a:ext cx="272177" cy="340162"/>
          </a:xfrm>
          <a:prstGeom prst="rect">
            <a:avLst/>
          </a:prstGeom>
        </p:spPr>
      </p:pic>
      <p:sp>
        <p:nvSpPr>
          <p:cNvPr id="6" name="Text 3"/>
          <p:cNvSpPr/>
          <p:nvPr/>
        </p:nvSpPr>
        <p:spPr>
          <a:xfrm>
            <a:off x="1051084" y="4054197"/>
            <a:ext cx="3681770" cy="708660"/>
          </a:xfrm>
          <a:prstGeom prst="rect">
            <a:avLst/>
          </a:prstGeom>
          <a:noFill/>
          <a:ln/>
        </p:spPr>
        <p:txBody>
          <a:bodyPr wrap="squar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New Main Campus in </a:t>
            </a:r>
            <a:r>
              <a:rPr lang="en-MY" sz="2200" dirty="0">
                <a:solidFill>
                  <a:srgbClr val="746558"/>
                </a:solidFill>
                <a:latin typeface="Gelasio Semi Bold" pitchFamily="34" charset="0"/>
                <a:ea typeface="Gelasio Semi Bold" pitchFamily="34" charset="-122"/>
                <a:cs typeface="Gelasio Semi Bold" pitchFamily="34" charset="-120"/>
              </a:rPr>
              <a:t>Port </a:t>
            </a:r>
            <a:r>
              <a:rPr lang="en-US" sz="2200" dirty="0">
                <a:solidFill>
                  <a:srgbClr val="746558"/>
                </a:solidFill>
                <a:latin typeface="Gelasio Semi Bold" pitchFamily="34" charset="0"/>
                <a:ea typeface="Gelasio Semi Bold" pitchFamily="34" charset="-122"/>
                <a:cs typeface="Gelasio Semi Bold" pitchFamily="34" charset="-120"/>
              </a:rPr>
              <a:t>Sudan</a:t>
            </a:r>
            <a:endParaRPr lang="en-US" sz="2200" dirty="0"/>
          </a:p>
        </p:txBody>
      </p:sp>
      <p:sp>
        <p:nvSpPr>
          <p:cNvPr id="7" name="Text 4"/>
          <p:cNvSpPr/>
          <p:nvPr/>
        </p:nvSpPr>
        <p:spPr>
          <a:xfrm>
            <a:off x="1051084" y="4898946"/>
            <a:ext cx="3681770" cy="1088708"/>
          </a:xfrm>
          <a:prstGeom prst="rect">
            <a:avLst/>
          </a:prstGeom>
          <a:noFill/>
          <a:ln/>
        </p:spPr>
        <p:txBody>
          <a:bodyPr wrap="square" lIns="0" tIns="0" rIns="0" bIns="0" rtlCol="0" anchor="t"/>
          <a:lstStyle/>
          <a:p>
            <a:pPr>
              <a:lnSpc>
                <a:spcPts val="2850"/>
              </a:lnSpc>
            </a:pPr>
            <a:r>
              <a:rPr lang="en-MY" dirty="0">
                <a:solidFill>
                  <a:srgbClr val="746558"/>
                </a:solidFill>
                <a:latin typeface="Gelasio" pitchFamily="34" charset="0"/>
                <a:cs typeface="Gelasio" pitchFamily="34" charset="-120"/>
              </a:rPr>
              <a:t>A new university building is currently under construction.</a:t>
            </a:r>
            <a:endParaRPr lang="en-US" dirty="0"/>
          </a:p>
        </p:txBody>
      </p:sp>
      <p:sp>
        <p:nvSpPr>
          <p:cNvPr id="8" name="Shape 5"/>
          <p:cNvSpPr/>
          <p:nvPr/>
        </p:nvSpPr>
        <p:spPr>
          <a:xfrm>
            <a:off x="5216962" y="3456742"/>
            <a:ext cx="4196358" cy="121920"/>
          </a:xfrm>
          <a:prstGeom prst="roundRect">
            <a:avLst>
              <a:gd name="adj" fmla="val 27907"/>
            </a:avLst>
          </a:prstGeom>
          <a:solidFill>
            <a:srgbClr val="D3C5B6"/>
          </a:solidFill>
          <a:ln/>
        </p:spPr>
      </p:sp>
      <p:sp>
        <p:nvSpPr>
          <p:cNvPr id="9" name="Shape 6"/>
          <p:cNvSpPr/>
          <p:nvPr/>
        </p:nvSpPr>
        <p:spPr>
          <a:xfrm>
            <a:off x="6974860" y="3147060"/>
            <a:ext cx="680442" cy="680442"/>
          </a:xfrm>
          <a:prstGeom prst="roundRect">
            <a:avLst>
              <a:gd name="adj" fmla="val 134383"/>
            </a:avLst>
          </a:prstGeom>
          <a:solidFill>
            <a:srgbClr val="D3C5B6"/>
          </a:solidFill>
          <a:ln/>
        </p:spPr>
      </p:sp>
      <p:pic>
        <p:nvPicPr>
          <p:cNvPr id="10" name="Image 1" descr="preencoded.png"/>
          <p:cNvPicPr>
            <a:picLocks noChangeAspect="1"/>
          </p:cNvPicPr>
          <p:nvPr/>
        </p:nvPicPr>
        <p:blipFill>
          <a:blip r:embed="rId4"/>
          <a:stretch>
            <a:fillRect/>
          </a:stretch>
        </p:blipFill>
        <p:spPr>
          <a:xfrm>
            <a:off x="7178933" y="3317200"/>
            <a:ext cx="272177" cy="340162"/>
          </a:xfrm>
          <a:prstGeom prst="rect">
            <a:avLst/>
          </a:prstGeom>
        </p:spPr>
      </p:pic>
      <p:sp>
        <p:nvSpPr>
          <p:cNvPr id="11" name="Text 7"/>
          <p:cNvSpPr/>
          <p:nvPr/>
        </p:nvSpPr>
        <p:spPr>
          <a:xfrm>
            <a:off x="5474256" y="4054197"/>
            <a:ext cx="3399711" cy="354330"/>
          </a:xfrm>
          <a:prstGeom prst="rect">
            <a:avLst/>
          </a:prstGeom>
          <a:noFill/>
          <a:ln/>
        </p:spPr>
        <p:txBody>
          <a:bodyPr wrap="non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Cairo Branch Expansion</a:t>
            </a:r>
            <a:endParaRPr lang="en-US" sz="2200" dirty="0"/>
          </a:p>
        </p:txBody>
      </p:sp>
      <p:sp>
        <p:nvSpPr>
          <p:cNvPr id="12" name="Text 8"/>
          <p:cNvSpPr/>
          <p:nvPr/>
        </p:nvSpPr>
        <p:spPr>
          <a:xfrm>
            <a:off x="5474256" y="4544616"/>
            <a:ext cx="3681770" cy="725805"/>
          </a:xfrm>
          <a:prstGeom prst="rect">
            <a:avLst/>
          </a:prstGeom>
          <a:noFill/>
          <a:ln/>
        </p:spPr>
        <p:txBody>
          <a:bodyPr wrap="square" lIns="0" tIns="0" rIns="0" bIns="0" rtlCol="0" anchor="t"/>
          <a:lstStyle/>
          <a:p>
            <a:pPr marL="0" indent="0" algn="l">
              <a:lnSpc>
                <a:spcPts val="2850"/>
              </a:lnSpc>
              <a:buNone/>
            </a:pPr>
            <a:r>
              <a:rPr lang="en-US" dirty="0">
                <a:solidFill>
                  <a:srgbClr val="746558"/>
                </a:solidFill>
                <a:latin typeface="Gelasio" pitchFamily="34" charset="0"/>
                <a:ea typeface="Gelasio" pitchFamily="34" charset="-122"/>
                <a:cs typeface="Gelasio" pitchFamily="34" charset="-120"/>
              </a:rPr>
              <a:t>Final stages of development to serve North African students.</a:t>
            </a:r>
            <a:endParaRPr lang="en-US" dirty="0"/>
          </a:p>
        </p:txBody>
      </p:sp>
      <p:sp>
        <p:nvSpPr>
          <p:cNvPr id="13" name="Shape 9"/>
          <p:cNvSpPr/>
          <p:nvPr/>
        </p:nvSpPr>
        <p:spPr>
          <a:xfrm>
            <a:off x="9640133" y="3456742"/>
            <a:ext cx="4196358" cy="121920"/>
          </a:xfrm>
          <a:prstGeom prst="roundRect">
            <a:avLst>
              <a:gd name="adj" fmla="val 27907"/>
            </a:avLst>
          </a:prstGeom>
          <a:solidFill>
            <a:srgbClr val="D3C5B6"/>
          </a:solidFill>
          <a:ln/>
        </p:spPr>
      </p:sp>
      <p:sp>
        <p:nvSpPr>
          <p:cNvPr id="14" name="Shape 10"/>
          <p:cNvSpPr/>
          <p:nvPr/>
        </p:nvSpPr>
        <p:spPr>
          <a:xfrm>
            <a:off x="11398032" y="3147060"/>
            <a:ext cx="680442" cy="680442"/>
          </a:xfrm>
          <a:prstGeom prst="roundRect">
            <a:avLst>
              <a:gd name="adj" fmla="val 134383"/>
            </a:avLst>
          </a:prstGeom>
          <a:solidFill>
            <a:srgbClr val="D3C5B6"/>
          </a:solidFill>
          <a:ln/>
        </p:spPr>
      </p:sp>
      <p:pic>
        <p:nvPicPr>
          <p:cNvPr id="15" name="Image 2" descr="preencoded.png"/>
          <p:cNvPicPr>
            <a:picLocks noChangeAspect="1"/>
          </p:cNvPicPr>
          <p:nvPr/>
        </p:nvPicPr>
        <p:blipFill>
          <a:blip r:embed="rId5"/>
          <a:stretch>
            <a:fillRect/>
          </a:stretch>
        </p:blipFill>
        <p:spPr>
          <a:xfrm>
            <a:off x="11602105" y="3317200"/>
            <a:ext cx="272177" cy="340162"/>
          </a:xfrm>
          <a:prstGeom prst="rect">
            <a:avLst/>
          </a:prstGeom>
        </p:spPr>
      </p:pic>
      <p:sp>
        <p:nvSpPr>
          <p:cNvPr id="16" name="Text 11"/>
          <p:cNvSpPr/>
          <p:nvPr/>
        </p:nvSpPr>
        <p:spPr>
          <a:xfrm>
            <a:off x="9897427" y="4054197"/>
            <a:ext cx="3681770" cy="708660"/>
          </a:xfrm>
          <a:prstGeom prst="rect">
            <a:avLst/>
          </a:prstGeom>
          <a:noFill/>
          <a:ln/>
        </p:spPr>
        <p:txBody>
          <a:bodyPr wrap="square" lIns="0" tIns="0" rIns="0" bIns="0" rtlCol="0" anchor="t"/>
          <a:lstStyle/>
          <a:p>
            <a:pPr marL="0" indent="0" algn="l">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Digital Infrastructure Focus</a:t>
            </a:r>
            <a:endParaRPr lang="en-US" sz="2200" dirty="0"/>
          </a:p>
        </p:txBody>
      </p:sp>
      <p:sp>
        <p:nvSpPr>
          <p:cNvPr id="17" name="Text 12"/>
          <p:cNvSpPr/>
          <p:nvPr/>
        </p:nvSpPr>
        <p:spPr>
          <a:xfrm>
            <a:off x="9897427" y="4898946"/>
            <a:ext cx="3681770" cy="725805"/>
          </a:xfrm>
          <a:prstGeom prst="rect">
            <a:avLst/>
          </a:prstGeom>
          <a:noFill/>
          <a:ln/>
        </p:spPr>
        <p:txBody>
          <a:bodyPr wrap="square" lIns="0" tIns="0" rIns="0" bIns="0" rtlCol="0" anchor="t"/>
          <a:lstStyle/>
          <a:p>
            <a:pPr marL="0" indent="0" algn="l">
              <a:lnSpc>
                <a:spcPts val="2850"/>
              </a:lnSpc>
              <a:buNone/>
            </a:pPr>
            <a:r>
              <a:rPr lang="en-US" dirty="0">
                <a:solidFill>
                  <a:srgbClr val="746558"/>
                </a:solidFill>
                <a:latin typeface="Gelasio" pitchFamily="34" charset="0"/>
                <a:ea typeface="Gelasio" pitchFamily="34" charset="-122"/>
                <a:cs typeface="Gelasio" pitchFamily="34" charset="-120"/>
              </a:rPr>
              <a:t>Emphasis on smart classrooms and advanced e-learning platforms.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82F37-A717-FE9D-1674-1668260ECB3C}"/>
              </a:ext>
            </a:extLst>
          </p:cNvPr>
          <p:cNvPicPr>
            <a:picLocks noChangeAspect="1"/>
          </p:cNvPicPr>
          <p:nvPr/>
        </p:nvPicPr>
        <p:blipFill>
          <a:blip r:embed="rId2"/>
          <a:stretch>
            <a:fillRect/>
          </a:stretch>
        </p:blipFill>
        <p:spPr>
          <a:xfrm>
            <a:off x="7936724" y="1050150"/>
            <a:ext cx="5950725" cy="5950725"/>
          </a:xfrm>
          <a:prstGeom prst="rect">
            <a:avLst/>
          </a:prstGeom>
        </p:spPr>
      </p:pic>
      <p:pic>
        <p:nvPicPr>
          <p:cNvPr id="5" name="Picture 4">
            <a:extLst>
              <a:ext uri="{FF2B5EF4-FFF2-40B4-BE49-F238E27FC236}">
                <a16:creationId xmlns:a16="http://schemas.microsoft.com/office/drawing/2014/main" id="{F4A50AB2-1BBB-FD8E-E399-5AA90B514DC3}"/>
              </a:ext>
            </a:extLst>
          </p:cNvPr>
          <p:cNvPicPr>
            <a:picLocks noChangeAspect="1"/>
          </p:cNvPicPr>
          <p:nvPr/>
        </p:nvPicPr>
        <p:blipFill>
          <a:blip r:embed="rId3"/>
          <a:srcRect b="9457"/>
          <a:stretch>
            <a:fillRect/>
          </a:stretch>
        </p:blipFill>
        <p:spPr>
          <a:xfrm>
            <a:off x="904876" y="1050149"/>
            <a:ext cx="4929188" cy="5950725"/>
          </a:xfrm>
          <a:prstGeom prst="rect">
            <a:avLst/>
          </a:prstGeom>
        </p:spPr>
      </p:pic>
      <p:sp>
        <p:nvSpPr>
          <p:cNvPr id="7" name="TextBox 6">
            <a:extLst>
              <a:ext uri="{FF2B5EF4-FFF2-40B4-BE49-F238E27FC236}">
                <a16:creationId xmlns:a16="http://schemas.microsoft.com/office/drawing/2014/main" id="{3273D109-509F-236C-5652-86AEC1F78DB1}"/>
              </a:ext>
            </a:extLst>
          </p:cNvPr>
          <p:cNvSpPr txBox="1"/>
          <p:nvPr/>
        </p:nvSpPr>
        <p:spPr>
          <a:xfrm>
            <a:off x="3227794" y="221718"/>
            <a:ext cx="7315200" cy="828432"/>
          </a:xfrm>
          <a:prstGeom prst="rect">
            <a:avLst/>
          </a:prstGeom>
          <a:noFill/>
        </p:spPr>
        <p:txBody>
          <a:bodyPr wrap="square">
            <a:spAutoFit/>
          </a:bodyPr>
          <a:lstStyle/>
          <a:p>
            <a:pPr algn="ctr">
              <a:lnSpc>
                <a:spcPts val="2750"/>
              </a:lnSpc>
            </a:pPr>
            <a:r>
              <a:rPr lang="en-US" sz="2800" dirty="0">
                <a:solidFill>
                  <a:srgbClr val="746558"/>
                </a:solidFill>
                <a:latin typeface="Gelasio Semi Bold" pitchFamily="34" charset="0"/>
                <a:ea typeface="Gelasio Semi Bold" pitchFamily="34" charset="-122"/>
                <a:cs typeface="Gelasio Semi Bold" pitchFamily="34" charset="-120"/>
              </a:rPr>
              <a:t>Al </a:t>
            </a:r>
            <a:r>
              <a:rPr lang="en-US" sz="2800" dirty="0" err="1">
                <a:solidFill>
                  <a:srgbClr val="746558"/>
                </a:solidFill>
                <a:latin typeface="Gelasio Semi Bold" pitchFamily="34" charset="0"/>
                <a:ea typeface="Gelasio Semi Bold" pitchFamily="34" charset="-122"/>
                <a:cs typeface="Gelasio Semi Bold" pitchFamily="34" charset="-120"/>
              </a:rPr>
              <a:t>Dalanj</a:t>
            </a:r>
            <a:r>
              <a:rPr lang="en-US" sz="2800" dirty="0">
                <a:solidFill>
                  <a:srgbClr val="746558"/>
                </a:solidFill>
                <a:latin typeface="Gelasio Semi Bold" pitchFamily="34" charset="0"/>
                <a:ea typeface="Gelasio Semi Bold" pitchFamily="34" charset="-122"/>
                <a:cs typeface="Gelasio Semi Bold" pitchFamily="34" charset="-120"/>
              </a:rPr>
              <a:t> University Port Sudan New Campus</a:t>
            </a:r>
            <a:endParaRPr lang="en-US" sz="2800" dirty="0"/>
          </a:p>
        </p:txBody>
      </p:sp>
      <p:sp>
        <p:nvSpPr>
          <p:cNvPr id="8" name="TextBox 7">
            <a:extLst>
              <a:ext uri="{FF2B5EF4-FFF2-40B4-BE49-F238E27FC236}">
                <a16:creationId xmlns:a16="http://schemas.microsoft.com/office/drawing/2014/main" id="{051B47AE-3D14-7663-8284-89461A570CE5}"/>
              </a:ext>
            </a:extLst>
          </p:cNvPr>
          <p:cNvSpPr txBox="1"/>
          <p:nvPr/>
        </p:nvSpPr>
        <p:spPr>
          <a:xfrm>
            <a:off x="3596886" y="7179450"/>
            <a:ext cx="7315200" cy="453970"/>
          </a:xfrm>
          <a:prstGeom prst="rect">
            <a:avLst/>
          </a:prstGeom>
          <a:noFill/>
        </p:spPr>
        <p:txBody>
          <a:bodyPr wrap="square">
            <a:spAutoFit/>
          </a:bodyPr>
          <a:lstStyle/>
          <a:p>
            <a:pPr algn="ctr">
              <a:lnSpc>
                <a:spcPts val="2750"/>
              </a:lnSpc>
            </a:pPr>
            <a:r>
              <a:rPr lang="en-US" sz="2400" dirty="0">
                <a:solidFill>
                  <a:srgbClr val="746558"/>
                </a:solidFill>
                <a:latin typeface="Gelasio Semi Bold" pitchFamily="34" charset="0"/>
                <a:ea typeface="Gelasio Semi Bold" pitchFamily="34" charset="-122"/>
                <a:cs typeface="Gelasio Semi Bold" pitchFamily="34" charset="-120"/>
              </a:rPr>
              <a:t>Under construction (Final Stage)</a:t>
            </a:r>
            <a:endParaRPr lang="en-US" sz="2400" dirty="0"/>
          </a:p>
        </p:txBody>
      </p:sp>
    </p:spTree>
    <p:extLst>
      <p:ext uri="{BB962C8B-B14F-4D97-AF65-F5344CB8AC3E}">
        <p14:creationId xmlns:p14="http://schemas.microsoft.com/office/powerpoint/2010/main" val="336915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BA5C-40FB-518A-FF9F-19A330789C7A}"/>
              </a:ext>
            </a:extLst>
          </p:cNvPr>
          <p:cNvPicPr>
            <a:picLocks noChangeAspect="1"/>
          </p:cNvPicPr>
          <p:nvPr/>
        </p:nvPicPr>
        <p:blipFill>
          <a:blip r:embed="rId2"/>
          <a:stretch>
            <a:fillRect/>
          </a:stretch>
        </p:blipFill>
        <p:spPr>
          <a:xfrm>
            <a:off x="284647" y="864413"/>
            <a:ext cx="4875580" cy="6500773"/>
          </a:xfrm>
          <a:prstGeom prst="rect">
            <a:avLst/>
          </a:prstGeom>
        </p:spPr>
      </p:pic>
      <p:pic>
        <p:nvPicPr>
          <p:cNvPr id="19" name="Picture 18">
            <a:extLst>
              <a:ext uri="{FF2B5EF4-FFF2-40B4-BE49-F238E27FC236}">
                <a16:creationId xmlns:a16="http://schemas.microsoft.com/office/drawing/2014/main" id="{D99609AA-2AA0-B47B-8EB4-0875CE4F2447}"/>
              </a:ext>
            </a:extLst>
          </p:cNvPr>
          <p:cNvPicPr>
            <a:picLocks noChangeAspect="1"/>
          </p:cNvPicPr>
          <p:nvPr/>
        </p:nvPicPr>
        <p:blipFill>
          <a:blip r:embed="rId3"/>
          <a:stretch>
            <a:fillRect/>
          </a:stretch>
        </p:blipFill>
        <p:spPr>
          <a:xfrm>
            <a:off x="5628723" y="864413"/>
            <a:ext cx="4875581" cy="6500775"/>
          </a:xfrm>
          <a:prstGeom prst="rect">
            <a:avLst/>
          </a:prstGeom>
        </p:spPr>
      </p:pic>
      <p:pic>
        <p:nvPicPr>
          <p:cNvPr id="23" name="Picture 22">
            <a:extLst>
              <a:ext uri="{FF2B5EF4-FFF2-40B4-BE49-F238E27FC236}">
                <a16:creationId xmlns:a16="http://schemas.microsoft.com/office/drawing/2014/main" id="{5873A63E-A56E-8A75-5408-A462D54C1335}"/>
              </a:ext>
            </a:extLst>
          </p:cNvPr>
          <p:cNvPicPr>
            <a:picLocks noChangeAspect="1"/>
          </p:cNvPicPr>
          <p:nvPr/>
        </p:nvPicPr>
        <p:blipFill>
          <a:blip r:embed="rId4"/>
          <a:stretch>
            <a:fillRect/>
          </a:stretch>
        </p:blipFill>
        <p:spPr>
          <a:xfrm>
            <a:off x="10972800" y="809722"/>
            <a:ext cx="2962327" cy="6610153"/>
          </a:xfrm>
          <a:prstGeom prst="rect">
            <a:avLst/>
          </a:prstGeom>
        </p:spPr>
      </p:pic>
      <p:sp>
        <p:nvSpPr>
          <p:cNvPr id="27" name="TextBox 26">
            <a:extLst>
              <a:ext uri="{FF2B5EF4-FFF2-40B4-BE49-F238E27FC236}">
                <a16:creationId xmlns:a16="http://schemas.microsoft.com/office/drawing/2014/main" id="{0CFD1178-10E6-DFAB-AA77-563D685C6F65}"/>
              </a:ext>
            </a:extLst>
          </p:cNvPr>
          <p:cNvSpPr txBox="1"/>
          <p:nvPr/>
        </p:nvSpPr>
        <p:spPr>
          <a:xfrm>
            <a:off x="4283528" y="266651"/>
            <a:ext cx="6063343" cy="500137"/>
          </a:xfrm>
          <a:prstGeom prst="rect">
            <a:avLst/>
          </a:prstGeom>
          <a:noFill/>
        </p:spPr>
        <p:txBody>
          <a:bodyPr wrap="square">
            <a:spAutoFit/>
          </a:bodyPr>
          <a:lstStyle/>
          <a:p>
            <a:pPr algn="ctr">
              <a:lnSpc>
                <a:spcPts val="2750"/>
              </a:lnSpc>
            </a:pPr>
            <a:r>
              <a:rPr lang="en-MY" sz="3600" dirty="0">
                <a:solidFill>
                  <a:srgbClr val="746558"/>
                </a:solidFill>
                <a:latin typeface="Gelasio Semi Bold" pitchFamily="34" charset="0"/>
                <a:cs typeface="Gelasio Semi Bold" pitchFamily="34" charset="-120"/>
              </a:rPr>
              <a:t>Cairo Branch Expansion</a:t>
            </a:r>
            <a:endParaRPr lang="en-US" sz="3600" dirty="0"/>
          </a:p>
        </p:txBody>
      </p:sp>
      <p:sp>
        <p:nvSpPr>
          <p:cNvPr id="29" name="TextBox 28">
            <a:extLst>
              <a:ext uri="{FF2B5EF4-FFF2-40B4-BE49-F238E27FC236}">
                <a16:creationId xmlns:a16="http://schemas.microsoft.com/office/drawing/2014/main" id="{5D6B9DD8-2E95-8DBD-627D-73FAF28D7EF6}"/>
              </a:ext>
            </a:extLst>
          </p:cNvPr>
          <p:cNvSpPr txBox="1"/>
          <p:nvPr/>
        </p:nvSpPr>
        <p:spPr>
          <a:xfrm>
            <a:off x="1435098" y="7589900"/>
            <a:ext cx="11163301" cy="438582"/>
          </a:xfrm>
          <a:prstGeom prst="rect">
            <a:avLst/>
          </a:prstGeom>
          <a:noFill/>
        </p:spPr>
        <p:txBody>
          <a:bodyPr wrap="square">
            <a:spAutoFit/>
          </a:bodyPr>
          <a:lstStyle/>
          <a:p>
            <a:pPr algn="ctr">
              <a:lnSpc>
                <a:spcPts val="2750"/>
              </a:lnSpc>
            </a:pPr>
            <a:r>
              <a:rPr lang="en-MY" sz="2000" dirty="0">
                <a:solidFill>
                  <a:srgbClr val="746558"/>
                </a:solidFill>
                <a:latin typeface="Gelasio Semi Bold" pitchFamily="34" charset="0"/>
                <a:cs typeface="Gelasio Semi Bold" pitchFamily="34" charset="-120"/>
              </a:rPr>
              <a:t>Construction is nearly finished, and the building will be ready for opening in two weeks</a:t>
            </a:r>
            <a:endParaRPr lang="en-US" sz="2000" dirty="0"/>
          </a:p>
        </p:txBody>
      </p:sp>
    </p:spTree>
    <p:extLst>
      <p:ext uri="{BB962C8B-B14F-4D97-AF65-F5344CB8AC3E}">
        <p14:creationId xmlns:p14="http://schemas.microsoft.com/office/powerpoint/2010/main" val="255654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9D9A4F6-4315-C4C1-2833-3A4E8120C438}"/>
              </a:ext>
            </a:extLst>
          </p:cNvPr>
          <p:cNvPicPr>
            <a:picLocks noChangeAspect="1"/>
          </p:cNvPicPr>
          <p:nvPr/>
        </p:nvPicPr>
        <p:blipFill>
          <a:blip r:embed="rId2"/>
          <a:stretch>
            <a:fillRect/>
          </a:stretch>
        </p:blipFill>
        <p:spPr>
          <a:xfrm>
            <a:off x="9843809" y="1411269"/>
            <a:ext cx="4349375" cy="5799166"/>
          </a:xfrm>
          <a:prstGeom prst="rect">
            <a:avLst/>
          </a:prstGeom>
        </p:spPr>
      </p:pic>
      <p:pic>
        <p:nvPicPr>
          <p:cNvPr id="17" name="Picture 16">
            <a:extLst>
              <a:ext uri="{FF2B5EF4-FFF2-40B4-BE49-F238E27FC236}">
                <a16:creationId xmlns:a16="http://schemas.microsoft.com/office/drawing/2014/main" id="{5A362CBF-00CE-6A3E-B00D-C34ABCF21D0A}"/>
              </a:ext>
            </a:extLst>
          </p:cNvPr>
          <p:cNvPicPr>
            <a:picLocks noChangeAspect="1"/>
          </p:cNvPicPr>
          <p:nvPr/>
        </p:nvPicPr>
        <p:blipFill>
          <a:blip r:embed="rId3"/>
          <a:stretch>
            <a:fillRect/>
          </a:stretch>
        </p:blipFill>
        <p:spPr>
          <a:xfrm>
            <a:off x="437216" y="1411269"/>
            <a:ext cx="4349375" cy="5799166"/>
          </a:xfrm>
          <a:prstGeom prst="rect">
            <a:avLst/>
          </a:prstGeom>
        </p:spPr>
      </p:pic>
      <p:pic>
        <p:nvPicPr>
          <p:cNvPr id="15" name="Picture 14">
            <a:extLst>
              <a:ext uri="{FF2B5EF4-FFF2-40B4-BE49-F238E27FC236}">
                <a16:creationId xmlns:a16="http://schemas.microsoft.com/office/drawing/2014/main" id="{DE93CF83-2357-B350-6C9A-A9E3220F9885}"/>
              </a:ext>
            </a:extLst>
          </p:cNvPr>
          <p:cNvPicPr>
            <a:picLocks noChangeAspect="1"/>
          </p:cNvPicPr>
          <p:nvPr/>
        </p:nvPicPr>
        <p:blipFill>
          <a:blip r:embed="rId4"/>
          <a:stretch>
            <a:fillRect/>
          </a:stretch>
        </p:blipFill>
        <p:spPr>
          <a:xfrm>
            <a:off x="5140512" y="852469"/>
            <a:ext cx="4349375" cy="5799166"/>
          </a:xfrm>
          <a:prstGeom prst="rect">
            <a:avLst/>
          </a:prstGeom>
        </p:spPr>
      </p:pic>
    </p:spTree>
    <p:extLst>
      <p:ext uri="{BB962C8B-B14F-4D97-AF65-F5344CB8AC3E}">
        <p14:creationId xmlns:p14="http://schemas.microsoft.com/office/powerpoint/2010/main" val="39673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1E8C6C-EB97-69B7-0E43-04DE100F372C}"/>
              </a:ext>
            </a:extLst>
          </p:cNvPr>
          <p:cNvPicPr>
            <a:picLocks noChangeAspect="1"/>
          </p:cNvPicPr>
          <p:nvPr/>
        </p:nvPicPr>
        <p:blipFill>
          <a:blip r:embed="rId2"/>
          <a:stretch>
            <a:fillRect/>
          </a:stretch>
        </p:blipFill>
        <p:spPr>
          <a:xfrm>
            <a:off x="291540" y="454800"/>
            <a:ext cx="4267200" cy="5689600"/>
          </a:xfrm>
          <a:prstGeom prst="rect">
            <a:avLst/>
          </a:prstGeom>
        </p:spPr>
      </p:pic>
      <p:pic>
        <p:nvPicPr>
          <p:cNvPr id="11" name="Picture 10">
            <a:extLst>
              <a:ext uri="{FF2B5EF4-FFF2-40B4-BE49-F238E27FC236}">
                <a16:creationId xmlns:a16="http://schemas.microsoft.com/office/drawing/2014/main" id="{11144142-F9B3-D70E-94CD-A5C6798921A6}"/>
              </a:ext>
            </a:extLst>
          </p:cNvPr>
          <p:cNvPicPr>
            <a:picLocks noChangeAspect="1"/>
          </p:cNvPicPr>
          <p:nvPr/>
        </p:nvPicPr>
        <p:blipFill>
          <a:blip r:embed="rId3"/>
          <a:stretch>
            <a:fillRect/>
          </a:stretch>
        </p:blipFill>
        <p:spPr>
          <a:xfrm>
            <a:off x="10071660" y="454800"/>
            <a:ext cx="4267200" cy="5689600"/>
          </a:xfrm>
          <a:prstGeom prst="rect">
            <a:avLst/>
          </a:prstGeom>
        </p:spPr>
      </p:pic>
      <p:pic>
        <p:nvPicPr>
          <p:cNvPr id="7" name="Picture 6">
            <a:extLst>
              <a:ext uri="{FF2B5EF4-FFF2-40B4-BE49-F238E27FC236}">
                <a16:creationId xmlns:a16="http://schemas.microsoft.com/office/drawing/2014/main" id="{4E703367-57EC-0D7F-4020-E182478055C5}"/>
              </a:ext>
            </a:extLst>
          </p:cNvPr>
          <p:cNvPicPr>
            <a:picLocks noChangeAspect="1"/>
          </p:cNvPicPr>
          <p:nvPr/>
        </p:nvPicPr>
        <p:blipFill>
          <a:blip r:embed="rId4"/>
          <a:stretch>
            <a:fillRect/>
          </a:stretch>
        </p:blipFill>
        <p:spPr>
          <a:xfrm>
            <a:off x="4780650" y="454800"/>
            <a:ext cx="5069100" cy="6758800"/>
          </a:xfrm>
          <a:prstGeom prst="rect">
            <a:avLst/>
          </a:prstGeom>
        </p:spPr>
      </p:pic>
    </p:spTree>
    <p:extLst>
      <p:ext uri="{BB962C8B-B14F-4D97-AF65-F5344CB8AC3E}">
        <p14:creationId xmlns:p14="http://schemas.microsoft.com/office/powerpoint/2010/main" val="61541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C71C87-513B-7531-372A-9AAEEC1666CE}"/>
              </a:ext>
            </a:extLst>
          </p:cNvPr>
          <p:cNvPicPr>
            <a:picLocks noChangeAspect="1"/>
          </p:cNvPicPr>
          <p:nvPr/>
        </p:nvPicPr>
        <p:blipFill>
          <a:blip r:embed="rId2"/>
          <a:stretch>
            <a:fillRect/>
          </a:stretch>
        </p:blipFill>
        <p:spPr>
          <a:xfrm>
            <a:off x="647700" y="1245393"/>
            <a:ext cx="7457738" cy="5241132"/>
          </a:xfrm>
          <a:prstGeom prst="rect">
            <a:avLst/>
          </a:prstGeom>
        </p:spPr>
      </p:pic>
      <p:sp>
        <p:nvSpPr>
          <p:cNvPr id="6" name="TextBox 5">
            <a:extLst>
              <a:ext uri="{FF2B5EF4-FFF2-40B4-BE49-F238E27FC236}">
                <a16:creationId xmlns:a16="http://schemas.microsoft.com/office/drawing/2014/main" id="{8CDA87AB-F4B4-9F60-8355-5CCF11CCFADB}"/>
              </a:ext>
            </a:extLst>
          </p:cNvPr>
          <p:cNvSpPr txBox="1"/>
          <p:nvPr/>
        </p:nvSpPr>
        <p:spPr>
          <a:xfrm>
            <a:off x="3346255" y="393129"/>
            <a:ext cx="7937889" cy="828432"/>
          </a:xfrm>
          <a:prstGeom prst="rect">
            <a:avLst/>
          </a:prstGeom>
          <a:noFill/>
        </p:spPr>
        <p:txBody>
          <a:bodyPr wrap="square">
            <a:spAutoFit/>
          </a:bodyPr>
          <a:lstStyle/>
          <a:p>
            <a:pPr algn="ctr">
              <a:lnSpc>
                <a:spcPts val="2750"/>
              </a:lnSpc>
            </a:pPr>
            <a:r>
              <a:rPr lang="en-US" sz="2800" dirty="0">
                <a:solidFill>
                  <a:srgbClr val="746558"/>
                </a:solidFill>
                <a:latin typeface="Gelasio Semi Bold" pitchFamily="34" charset="0"/>
                <a:cs typeface="Gelasio Semi Bold" pitchFamily="34" charset="-120"/>
              </a:rPr>
              <a:t>AL – </a:t>
            </a:r>
            <a:r>
              <a:rPr lang="en-US" sz="2800" dirty="0" err="1">
                <a:solidFill>
                  <a:srgbClr val="746558"/>
                </a:solidFill>
                <a:latin typeface="Gelasio Semi Bold" pitchFamily="34" charset="0"/>
                <a:cs typeface="Gelasio Semi Bold" pitchFamily="34" charset="-120"/>
              </a:rPr>
              <a:t>Dalanj</a:t>
            </a:r>
            <a:r>
              <a:rPr lang="en-US" sz="2800" dirty="0">
                <a:solidFill>
                  <a:srgbClr val="746558"/>
                </a:solidFill>
                <a:latin typeface="Gelasio Semi Bold" pitchFamily="34" charset="0"/>
                <a:cs typeface="Gelasio Semi Bold" pitchFamily="34" charset="-120"/>
              </a:rPr>
              <a:t> University Hospital – El Obeid Branch</a:t>
            </a:r>
            <a:endParaRPr lang="en-US" sz="2800" dirty="0"/>
          </a:p>
        </p:txBody>
      </p:sp>
      <p:sp>
        <p:nvSpPr>
          <p:cNvPr id="8" name="TextBox 7">
            <a:extLst>
              <a:ext uri="{FF2B5EF4-FFF2-40B4-BE49-F238E27FC236}">
                <a16:creationId xmlns:a16="http://schemas.microsoft.com/office/drawing/2014/main" id="{6CFA4F34-296E-57CB-5867-45900316B725}"/>
              </a:ext>
            </a:extLst>
          </p:cNvPr>
          <p:cNvSpPr txBox="1"/>
          <p:nvPr/>
        </p:nvSpPr>
        <p:spPr>
          <a:xfrm>
            <a:off x="8212331" y="2548265"/>
            <a:ext cx="5770369" cy="1200329"/>
          </a:xfrm>
          <a:prstGeom prst="rect">
            <a:avLst/>
          </a:prstGeom>
          <a:noFill/>
        </p:spPr>
        <p:txBody>
          <a:bodyPr wrap="square">
            <a:spAutoFit/>
          </a:bodyPr>
          <a:lstStyle/>
          <a:p>
            <a:r>
              <a:rPr lang="en-MY" dirty="0">
                <a:solidFill>
                  <a:srgbClr val="746558"/>
                </a:solidFill>
                <a:latin typeface="Gelasio Semi Bold" panose="020B0604020202020204" charset="0"/>
                <a:cs typeface="Gelasio Semi Bold" panose="020B0604020202020204" charset="0"/>
              </a:rPr>
              <a:t>This upcoming facility in El Obeid is dedicated to the Faculty of Medicine at Al </a:t>
            </a:r>
            <a:r>
              <a:rPr lang="en-MY" dirty="0" err="1">
                <a:solidFill>
                  <a:srgbClr val="746558"/>
                </a:solidFill>
                <a:latin typeface="Gelasio Semi Bold" panose="020B0604020202020204" charset="0"/>
                <a:cs typeface="Gelasio Semi Bold" panose="020B0604020202020204" charset="0"/>
              </a:rPr>
              <a:t>Dalanj</a:t>
            </a:r>
            <a:r>
              <a:rPr lang="en-MY" dirty="0">
                <a:solidFill>
                  <a:srgbClr val="746558"/>
                </a:solidFill>
                <a:latin typeface="Gelasio Semi Bold" panose="020B0604020202020204" charset="0"/>
                <a:cs typeface="Gelasio Semi Bold" panose="020B0604020202020204" charset="0"/>
              </a:rPr>
              <a:t> University.</a:t>
            </a:r>
            <a:br>
              <a:rPr lang="en-MY" dirty="0">
                <a:solidFill>
                  <a:srgbClr val="746558"/>
                </a:solidFill>
                <a:latin typeface="Gelasio Semi Bold" panose="020B0604020202020204" charset="0"/>
                <a:cs typeface="Gelasio Semi Bold" panose="020B0604020202020204" charset="0"/>
              </a:rPr>
            </a:br>
            <a:r>
              <a:rPr lang="en-MY" dirty="0">
                <a:solidFill>
                  <a:srgbClr val="746558"/>
                </a:solidFill>
                <a:latin typeface="Gelasio Semi Bold" panose="020B0604020202020204" charset="0"/>
                <a:cs typeface="Gelasio Semi Bold" panose="020B0604020202020204" charset="0"/>
              </a:rPr>
              <a:t>It will serve as a teaching hospital and is expected to open soon.</a:t>
            </a:r>
          </a:p>
        </p:txBody>
      </p:sp>
    </p:spTree>
    <p:extLst>
      <p:ext uri="{BB962C8B-B14F-4D97-AF65-F5344CB8AC3E}">
        <p14:creationId xmlns:p14="http://schemas.microsoft.com/office/powerpoint/2010/main" val="205998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427440"/>
            <a:ext cx="8618696" cy="708779"/>
          </a:xfrm>
          <a:prstGeom prst="rect">
            <a:avLst/>
          </a:prstGeom>
          <a:noFill/>
          <a:ln/>
        </p:spPr>
        <p:txBody>
          <a:bodyPr wrap="none" lIns="0" tIns="0" rIns="0" bIns="0" rtlCol="0" anchor="t"/>
          <a:lstStyle/>
          <a:p>
            <a:pPr marL="0" indent="0" algn="l">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Building Bridges of Knowledge</a:t>
            </a:r>
            <a:endParaRPr lang="en-US" sz="4450" dirty="0"/>
          </a:p>
        </p:txBody>
      </p:sp>
      <p:sp>
        <p:nvSpPr>
          <p:cNvPr id="3" name="Text 1"/>
          <p:cNvSpPr/>
          <p:nvPr/>
        </p:nvSpPr>
        <p:spPr>
          <a:xfrm>
            <a:off x="793790" y="2589848"/>
            <a:ext cx="13042821" cy="362903"/>
          </a:xfrm>
          <a:prstGeom prst="rect">
            <a:avLst/>
          </a:prstGeom>
          <a:noFill/>
          <a:ln/>
        </p:spPr>
        <p:txBody>
          <a:bodyPr wrap="none" lIns="0" tIns="0" rIns="0" bIns="0" rtlCol="0" anchor="t"/>
          <a:lstStyle/>
          <a:p>
            <a:pPr marL="0" indent="0" algn="l">
              <a:lnSpc>
                <a:spcPts val="2850"/>
              </a:lnSpc>
              <a:buNone/>
            </a:pPr>
            <a:r>
              <a:rPr lang="en-US" dirty="0">
                <a:solidFill>
                  <a:srgbClr val="746558"/>
                </a:solidFill>
                <a:latin typeface="Gelasio" pitchFamily="34" charset="0"/>
                <a:ea typeface="Gelasio" pitchFamily="34" charset="-122"/>
                <a:cs typeface="Gelasio" pitchFamily="34" charset="-120"/>
              </a:rPr>
              <a:t>Thank you for your interest in meaningful academic collaboration.</a:t>
            </a:r>
            <a:endParaRPr lang="en-US" dirty="0"/>
          </a:p>
        </p:txBody>
      </p:sp>
      <p:sp>
        <p:nvSpPr>
          <p:cNvPr id="6" name="Text 2"/>
          <p:cNvSpPr/>
          <p:nvPr/>
        </p:nvSpPr>
        <p:spPr>
          <a:xfrm>
            <a:off x="1133951" y="4917400"/>
            <a:ext cx="12702659" cy="362903"/>
          </a:xfrm>
          <a:prstGeom prst="rect">
            <a:avLst/>
          </a:prstGeom>
          <a:noFill/>
          <a:ln/>
        </p:spPr>
        <p:txBody>
          <a:bodyPr wrap="none" lIns="0" tIns="0" rIns="0" bIns="0" rtlCol="0" anchor="t"/>
          <a:lstStyle/>
          <a:p>
            <a:pPr marL="0" indent="0" algn="l">
              <a:lnSpc>
                <a:spcPts val="2850"/>
              </a:lnSpc>
              <a:buNone/>
            </a:pPr>
            <a:r>
              <a:rPr lang="en-US" b="1" dirty="0">
                <a:solidFill>
                  <a:srgbClr val="746558"/>
                </a:solidFill>
                <a:latin typeface="Gelasio" pitchFamily="34" charset="0"/>
                <a:ea typeface="Gelasio" pitchFamily="34" charset="-122"/>
                <a:cs typeface="Gelasio" pitchFamily="34" charset="-120"/>
              </a:rPr>
              <a:t>Connect with us:</a:t>
            </a:r>
            <a:endParaRPr lang="en-US" b="1" dirty="0"/>
          </a:p>
        </p:txBody>
      </p:sp>
      <p:sp>
        <p:nvSpPr>
          <p:cNvPr id="7" name="Text 3"/>
          <p:cNvSpPr/>
          <p:nvPr/>
        </p:nvSpPr>
        <p:spPr>
          <a:xfrm>
            <a:off x="1133951" y="5535454"/>
            <a:ext cx="12702659" cy="378143"/>
          </a:xfrm>
          <a:prstGeom prst="rect">
            <a:avLst/>
          </a:prstGeom>
          <a:noFill/>
          <a:ln/>
        </p:spPr>
        <p:txBody>
          <a:bodyPr wrap="none" lIns="0" tIns="0" rIns="0" bIns="0" rtlCol="0" anchor="t"/>
          <a:lstStyle/>
          <a:p>
            <a:pPr marL="0" indent="0" algn="l">
              <a:lnSpc>
                <a:spcPts val="2850"/>
              </a:lnSpc>
              <a:buNone/>
            </a:pPr>
            <a:r>
              <a:rPr lang="en-US" dirty="0">
                <a:solidFill>
                  <a:srgbClr val="000000"/>
                </a:solidFill>
                <a:latin typeface="Gelasio" pitchFamily="34" charset="0"/>
                <a:ea typeface="Gelasio" pitchFamily="34" charset="-122"/>
                <a:cs typeface="Gelasio" pitchFamily="34" charset="-120"/>
              </a:rPr>
              <a:t>📧</a:t>
            </a:r>
            <a:r>
              <a:rPr lang="en-US" dirty="0">
                <a:solidFill>
                  <a:srgbClr val="746558"/>
                </a:solidFill>
                <a:latin typeface="Gelasio" pitchFamily="34" charset="0"/>
                <a:ea typeface="Gelasio" pitchFamily="34" charset="-122"/>
                <a:cs typeface="Gelasio" pitchFamily="34" charset="-120"/>
              </a:rPr>
              <a:t> Email: </a:t>
            </a:r>
            <a:r>
              <a:rPr lang="en-US" u="sng" dirty="0">
                <a:solidFill>
                  <a:srgbClr val="7F674D"/>
                </a:solidFill>
                <a:latin typeface="Gelasio" pitchFamily="34" charset="0"/>
                <a:ea typeface="Gelasio" pitchFamily="34" charset="-122"/>
                <a:cs typeface="Gelasio" pitchFamily="34" charset="-120"/>
                <a:hlinkClick r:id="rId3">
                  <a:extLst>
                    <a:ext uri="{A12FA001-AC4F-418D-AE19-62706E023703}">
                      <ahyp:hlinkClr xmlns:ahyp="http://schemas.microsoft.com/office/drawing/2018/hyperlinkcolor" val="tx"/>
                    </a:ext>
                  </a:extLst>
                </a:hlinkClick>
              </a:rPr>
              <a:t>info@uofdalanj.edu.sd</a:t>
            </a:r>
            <a:endParaRPr lang="en-US" dirty="0"/>
          </a:p>
        </p:txBody>
      </p:sp>
      <p:sp>
        <p:nvSpPr>
          <p:cNvPr id="8" name="Text 4"/>
          <p:cNvSpPr/>
          <p:nvPr/>
        </p:nvSpPr>
        <p:spPr>
          <a:xfrm>
            <a:off x="1133951" y="6168747"/>
            <a:ext cx="12702659" cy="378143"/>
          </a:xfrm>
          <a:prstGeom prst="rect">
            <a:avLst/>
          </a:prstGeom>
          <a:noFill/>
          <a:ln/>
        </p:spPr>
        <p:txBody>
          <a:bodyPr wrap="none" lIns="0" tIns="0" rIns="0" bIns="0" rtlCol="0" anchor="t"/>
          <a:lstStyle/>
          <a:p>
            <a:pPr marL="0" indent="0" algn="l">
              <a:lnSpc>
                <a:spcPts val="2850"/>
              </a:lnSpc>
              <a:buNone/>
            </a:pPr>
            <a:r>
              <a:rPr lang="en-US" dirty="0">
                <a:solidFill>
                  <a:srgbClr val="000000"/>
                </a:solidFill>
                <a:latin typeface="Gelasio" pitchFamily="34" charset="0"/>
                <a:ea typeface="Gelasio" pitchFamily="34" charset="-122"/>
                <a:cs typeface="Gelasio" pitchFamily="34" charset="-120"/>
              </a:rPr>
              <a:t>🌐</a:t>
            </a:r>
            <a:r>
              <a:rPr lang="en-US" dirty="0">
                <a:solidFill>
                  <a:srgbClr val="746558"/>
                </a:solidFill>
                <a:latin typeface="Gelasio" pitchFamily="34" charset="0"/>
                <a:ea typeface="Gelasio" pitchFamily="34" charset="-122"/>
                <a:cs typeface="Gelasio" pitchFamily="34" charset="-120"/>
              </a:rPr>
              <a:t> Website: https://uofdalanj.edu.sd</a:t>
            </a:r>
            <a:endParaRPr lang="en-US" dirty="0"/>
          </a:p>
        </p:txBody>
      </p:sp>
      <p:sp>
        <p:nvSpPr>
          <p:cNvPr id="9" name="Shape 5"/>
          <p:cNvSpPr/>
          <p:nvPr/>
        </p:nvSpPr>
        <p:spPr>
          <a:xfrm>
            <a:off x="793790" y="4662249"/>
            <a:ext cx="30480" cy="2139791"/>
          </a:xfrm>
          <a:prstGeom prst="rect">
            <a:avLst/>
          </a:prstGeom>
          <a:solidFill>
            <a:srgbClr val="D3C5B6"/>
          </a:solidFill>
          <a:ln/>
        </p:spPr>
      </p:sp>
      <p:pic>
        <p:nvPicPr>
          <p:cNvPr id="13" name="Picture 12">
            <a:extLst>
              <a:ext uri="{FF2B5EF4-FFF2-40B4-BE49-F238E27FC236}">
                <a16:creationId xmlns:a16="http://schemas.microsoft.com/office/drawing/2014/main" id="{5F396F8D-2A18-0F28-8B27-921F5AAFA2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51145" y="3046275"/>
            <a:ext cx="1899940" cy="1899940"/>
          </a:xfrm>
          <a:prstGeom prst="rect">
            <a:avLst/>
          </a:prstGeom>
        </p:spPr>
      </p:pic>
      <p:pic>
        <p:nvPicPr>
          <p:cNvPr id="19" name="Picture 18">
            <a:extLst>
              <a:ext uri="{FF2B5EF4-FFF2-40B4-BE49-F238E27FC236}">
                <a16:creationId xmlns:a16="http://schemas.microsoft.com/office/drawing/2014/main" id="{A24D560D-3C33-0581-14AC-D944C26120ED}"/>
              </a:ext>
            </a:extLst>
          </p:cNvPr>
          <p:cNvPicPr>
            <a:picLocks noChangeAspect="1"/>
          </p:cNvPicPr>
          <p:nvPr/>
        </p:nvPicPr>
        <p:blipFill>
          <a:blip r:embed="rId5">
            <a:clrChange>
              <a:clrFrom>
                <a:srgbClr val="D9D9D9"/>
              </a:clrFrom>
              <a:clrTo>
                <a:srgbClr val="D9D9D9">
                  <a:alpha val="0"/>
                </a:srgbClr>
              </a:clrTo>
            </a:clrChange>
          </a:blip>
          <a:stretch>
            <a:fillRect/>
          </a:stretch>
        </p:blipFill>
        <p:spPr>
          <a:xfrm>
            <a:off x="7560766" y="3046275"/>
            <a:ext cx="2021384" cy="20213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62714" y="524351"/>
            <a:ext cx="7010876" cy="595908"/>
          </a:xfrm>
          <a:prstGeom prst="rect">
            <a:avLst/>
          </a:prstGeom>
          <a:noFill/>
          <a:ln/>
        </p:spPr>
        <p:txBody>
          <a:bodyPr wrap="none" lIns="0" tIns="0" rIns="0" bIns="0" rtlCol="0" anchor="t"/>
          <a:lstStyle/>
          <a:p>
            <a:pPr marL="0" indent="0" algn="l">
              <a:lnSpc>
                <a:spcPts val="4650"/>
              </a:lnSpc>
              <a:buNone/>
            </a:pPr>
            <a:r>
              <a:rPr lang="en-US" sz="3750" dirty="0">
                <a:solidFill>
                  <a:srgbClr val="484237"/>
                </a:solidFill>
                <a:latin typeface="Gelasio Semi Bold" pitchFamily="34" charset="0"/>
                <a:ea typeface="Gelasio Semi Bold" pitchFamily="34" charset="-122"/>
                <a:cs typeface="Gelasio Semi Bold" pitchFamily="34" charset="-120"/>
              </a:rPr>
              <a:t>Welcome to Dalanj University</a:t>
            </a:r>
            <a:endParaRPr lang="en-US" sz="3750" dirty="0"/>
          </a:p>
        </p:txBody>
      </p:sp>
      <p:sp>
        <p:nvSpPr>
          <p:cNvPr id="3" name="Text 1"/>
          <p:cNvSpPr/>
          <p:nvPr/>
        </p:nvSpPr>
        <p:spPr>
          <a:xfrm>
            <a:off x="762714" y="1596866"/>
            <a:ext cx="2828330" cy="297894"/>
          </a:xfrm>
          <a:prstGeom prst="rect">
            <a:avLst/>
          </a:prstGeom>
          <a:noFill/>
          <a:ln/>
        </p:spPr>
        <p:txBody>
          <a:bodyPr wrap="none" lIns="0" tIns="0" rIns="0" bIns="0" rtlCol="0" anchor="t"/>
          <a:lstStyle/>
          <a:p>
            <a:pPr marL="0" indent="0" algn="l">
              <a:lnSpc>
                <a:spcPts val="2300"/>
              </a:lnSpc>
              <a:buNone/>
            </a:pPr>
            <a:r>
              <a:rPr lang="en-US" sz="2000" dirty="0">
                <a:solidFill>
                  <a:srgbClr val="484237"/>
                </a:solidFill>
                <a:latin typeface="Gelasio Semi Bold" pitchFamily="34" charset="0"/>
                <a:ea typeface="Gelasio Semi Bold" pitchFamily="34" charset="-122"/>
                <a:cs typeface="Gelasio Semi Bold" pitchFamily="34" charset="-120"/>
              </a:rPr>
              <a:t>About Dalanj University</a:t>
            </a:r>
            <a:endParaRPr lang="en-US" sz="2000" dirty="0"/>
          </a:p>
        </p:txBody>
      </p:sp>
      <p:sp>
        <p:nvSpPr>
          <p:cNvPr id="4" name="Text 2"/>
          <p:cNvSpPr/>
          <p:nvPr/>
        </p:nvSpPr>
        <p:spPr>
          <a:xfrm>
            <a:off x="762714" y="2085380"/>
            <a:ext cx="6319838" cy="915472"/>
          </a:xfrm>
          <a:prstGeom prst="rect">
            <a:avLst/>
          </a:prstGeom>
          <a:noFill/>
          <a:ln/>
        </p:spPr>
        <p:txBody>
          <a:bodyPr wrap="square" lIns="0" tIns="0" rIns="0" bIns="0" rtlCol="0" anchor="t"/>
          <a:lstStyle/>
          <a:p>
            <a:pPr marL="0" indent="0" algn="l">
              <a:lnSpc>
                <a:spcPts val="2400"/>
              </a:lnSpc>
              <a:buNone/>
            </a:pPr>
            <a:r>
              <a:rPr lang="en-US" dirty="0">
                <a:solidFill>
                  <a:srgbClr val="746558"/>
                </a:solidFill>
                <a:latin typeface="Gelasio" pitchFamily="34" charset="0"/>
                <a:ea typeface="Gelasio" pitchFamily="34" charset="-122"/>
                <a:cs typeface="Gelasio" pitchFamily="34" charset="-120"/>
              </a:rPr>
              <a:t>Founded: </a:t>
            </a:r>
            <a:r>
              <a:rPr lang="en-US" dirty="0">
                <a:solidFill>
                  <a:srgbClr val="746558"/>
                </a:solidFill>
                <a:highlight>
                  <a:srgbClr val="FCEC99"/>
                </a:highlight>
                <a:latin typeface="Gelasio" pitchFamily="34" charset="0"/>
                <a:ea typeface="Gelasio" pitchFamily="34" charset="-122"/>
                <a:cs typeface="Gelasio" pitchFamily="34" charset="-120"/>
              </a:rPr>
              <a:t>1994–1995</a:t>
            </a:r>
          </a:p>
          <a:p>
            <a:pPr marL="0" indent="0" algn="l">
              <a:lnSpc>
                <a:spcPts val="2400"/>
              </a:lnSpc>
              <a:buNone/>
            </a:pPr>
            <a:r>
              <a:rPr lang="en-US" dirty="0">
                <a:solidFill>
                  <a:srgbClr val="746558"/>
                </a:solidFill>
                <a:latin typeface="Gelasio" pitchFamily="34" charset="0"/>
                <a:ea typeface="Gelasio" pitchFamily="34" charset="-122"/>
                <a:cs typeface="Gelasio" pitchFamily="34" charset="-120"/>
              </a:rPr>
              <a:t>Type: Public University</a:t>
            </a:r>
          </a:p>
          <a:p>
            <a:pPr marL="0" indent="0" algn="l">
              <a:lnSpc>
                <a:spcPts val="2400"/>
              </a:lnSpc>
              <a:buNone/>
            </a:pPr>
            <a:r>
              <a:rPr lang="en-US" dirty="0">
                <a:solidFill>
                  <a:srgbClr val="746558"/>
                </a:solidFill>
                <a:latin typeface="Gelasio" pitchFamily="34" charset="0"/>
                <a:ea typeface="Gelasio" pitchFamily="34" charset="-122"/>
                <a:cs typeface="Gelasio" pitchFamily="34" charset="-120"/>
              </a:rPr>
              <a:t>Location: Dalanj, South Kordofan State, Sudan</a:t>
            </a:r>
            <a:endParaRPr lang="en-US" dirty="0"/>
          </a:p>
        </p:txBody>
      </p:sp>
      <p:sp>
        <p:nvSpPr>
          <p:cNvPr id="5" name="Text 3"/>
          <p:cNvSpPr/>
          <p:nvPr/>
        </p:nvSpPr>
        <p:spPr>
          <a:xfrm>
            <a:off x="762714" y="3191470"/>
            <a:ext cx="2383750" cy="297894"/>
          </a:xfrm>
          <a:prstGeom prst="rect">
            <a:avLst/>
          </a:prstGeom>
          <a:noFill/>
          <a:ln/>
        </p:spPr>
        <p:txBody>
          <a:bodyPr wrap="none" lIns="0" tIns="0" rIns="0" bIns="0" rtlCol="0" anchor="t"/>
          <a:lstStyle/>
          <a:p>
            <a:pPr marL="0" indent="0" algn="l">
              <a:lnSpc>
                <a:spcPts val="2300"/>
              </a:lnSpc>
              <a:buNone/>
            </a:pPr>
            <a:r>
              <a:rPr lang="en-US" sz="2000" dirty="0">
                <a:solidFill>
                  <a:srgbClr val="484237"/>
                </a:solidFill>
                <a:latin typeface="Gelasio Semi Bold" pitchFamily="34" charset="0"/>
                <a:ea typeface="Gelasio Semi Bold" pitchFamily="34" charset="-122"/>
                <a:cs typeface="Gelasio Semi Bold" pitchFamily="34" charset="-120"/>
              </a:rPr>
              <a:t>Key Facts</a:t>
            </a:r>
            <a:endParaRPr lang="en-US" sz="2000" dirty="0"/>
          </a:p>
        </p:txBody>
      </p:sp>
      <p:sp>
        <p:nvSpPr>
          <p:cNvPr id="6" name="Text 4"/>
          <p:cNvSpPr/>
          <p:nvPr/>
        </p:nvSpPr>
        <p:spPr>
          <a:xfrm>
            <a:off x="762714" y="3679984"/>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dirty="0">
                <a:solidFill>
                  <a:srgbClr val="746558"/>
                </a:solidFill>
                <a:latin typeface="Gelasio" pitchFamily="34" charset="0"/>
                <a:ea typeface="Gelasio" pitchFamily="34" charset="-122"/>
                <a:cs typeface="Gelasio" pitchFamily="34" charset="-120"/>
              </a:rPr>
              <a:t>Established by Presidential Decree No. 67 under the Higher Education Revolution</a:t>
            </a:r>
            <a:endParaRPr lang="en-US" dirty="0"/>
          </a:p>
        </p:txBody>
      </p:sp>
      <p:sp>
        <p:nvSpPr>
          <p:cNvPr id="7" name="Text 5"/>
          <p:cNvSpPr/>
          <p:nvPr/>
        </p:nvSpPr>
        <p:spPr>
          <a:xfrm>
            <a:off x="762714" y="4356973"/>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dirty="0">
                <a:solidFill>
                  <a:srgbClr val="746558"/>
                </a:solidFill>
                <a:latin typeface="Gelasio" pitchFamily="34" charset="0"/>
                <a:ea typeface="Gelasio" pitchFamily="34" charset="-122"/>
                <a:cs typeface="Gelasio" pitchFamily="34" charset="-120"/>
              </a:rPr>
              <a:t>Dedicated to expanding access to quality education across all segments of Sudanese society</a:t>
            </a:r>
            <a:endParaRPr lang="en-US" dirty="0"/>
          </a:p>
        </p:txBody>
      </p:sp>
      <p:sp>
        <p:nvSpPr>
          <p:cNvPr id="8" name="Text 6"/>
          <p:cNvSpPr/>
          <p:nvPr/>
        </p:nvSpPr>
        <p:spPr>
          <a:xfrm>
            <a:off x="762714" y="5033963"/>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dirty="0">
                <a:solidFill>
                  <a:srgbClr val="746558"/>
                </a:solidFill>
                <a:latin typeface="Gelasio" pitchFamily="34" charset="0"/>
                <a:ea typeface="Gelasio" pitchFamily="34" charset="-122"/>
                <a:cs typeface="Gelasio" pitchFamily="34" charset="-120"/>
              </a:rPr>
              <a:t>Plays a central role in regional development through teaching, research, and community service</a:t>
            </a:r>
            <a:endParaRPr lang="en-US" dirty="0"/>
          </a:p>
        </p:txBody>
      </p:sp>
      <p:sp>
        <p:nvSpPr>
          <p:cNvPr id="9" name="Text 7"/>
          <p:cNvSpPr/>
          <p:nvPr/>
        </p:nvSpPr>
        <p:spPr>
          <a:xfrm>
            <a:off x="7555468" y="1596866"/>
            <a:ext cx="2569012" cy="297894"/>
          </a:xfrm>
          <a:prstGeom prst="rect">
            <a:avLst/>
          </a:prstGeom>
          <a:noFill/>
          <a:ln/>
        </p:spPr>
        <p:txBody>
          <a:bodyPr wrap="none" lIns="0" tIns="0" rIns="0" bIns="0" rtlCol="0" anchor="t"/>
          <a:lstStyle/>
          <a:p>
            <a:pPr marL="0" indent="0" algn="l">
              <a:lnSpc>
                <a:spcPts val="2300"/>
              </a:lnSpc>
              <a:buNone/>
            </a:pPr>
            <a:r>
              <a:rPr lang="en-US" sz="2000" dirty="0">
                <a:solidFill>
                  <a:srgbClr val="484237"/>
                </a:solidFill>
                <a:latin typeface="Gelasio Semi Bold" pitchFamily="34" charset="0"/>
                <a:ea typeface="Gelasio Semi Bold" pitchFamily="34" charset="-122"/>
                <a:cs typeface="Gelasio Semi Bold" pitchFamily="34" charset="-120"/>
              </a:rPr>
              <a:t>University at a Glance</a:t>
            </a:r>
            <a:endParaRPr lang="en-US" sz="2000" dirty="0"/>
          </a:p>
        </p:txBody>
      </p:sp>
      <p:sp>
        <p:nvSpPr>
          <p:cNvPr id="10" name="Text 8"/>
          <p:cNvSpPr/>
          <p:nvPr/>
        </p:nvSpPr>
        <p:spPr>
          <a:xfrm>
            <a:off x="7555468" y="2204442"/>
            <a:ext cx="3040737" cy="629245"/>
          </a:xfrm>
          <a:prstGeom prst="rect">
            <a:avLst/>
          </a:prstGeom>
          <a:noFill/>
          <a:ln/>
        </p:spPr>
        <p:txBody>
          <a:bodyPr wrap="none" lIns="0" tIns="0" rIns="0" bIns="0" rtlCol="0" anchor="t"/>
          <a:lstStyle/>
          <a:p>
            <a:pPr marL="0" indent="0" algn="ctr">
              <a:lnSpc>
                <a:spcPts val="4950"/>
              </a:lnSpc>
              <a:buNone/>
            </a:pPr>
            <a:r>
              <a:rPr lang="en-US" sz="4950" dirty="0">
                <a:solidFill>
                  <a:srgbClr val="746558"/>
                </a:solidFill>
                <a:latin typeface="Gelasio Semi Bold" pitchFamily="34" charset="0"/>
                <a:ea typeface="Gelasio Semi Bold" pitchFamily="34" charset="-122"/>
                <a:cs typeface="Gelasio Semi Bold" pitchFamily="34" charset="-120"/>
              </a:rPr>
              <a:t>12</a:t>
            </a:r>
            <a:endParaRPr lang="en-US" sz="4950" dirty="0"/>
          </a:p>
        </p:txBody>
      </p:sp>
      <p:sp>
        <p:nvSpPr>
          <p:cNvPr id="11" name="Text 9"/>
          <p:cNvSpPr/>
          <p:nvPr/>
        </p:nvSpPr>
        <p:spPr>
          <a:xfrm>
            <a:off x="7883962" y="3071932"/>
            <a:ext cx="2383750" cy="297894"/>
          </a:xfrm>
          <a:prstGeom prst="rect">
            <a:avLst/>
          </a:prstGeom>
          <a:noFill/>
          <a:ln/>
        </p:spPr>
        <p:txBody>
          <a:bodyPr wrap="none" lIns="0" tIns="0" rIns="0" bIns="0" rtlCol="0" anchor="t"/>
          <a:lstStyle/>
          <a:p>
            <a:pPr marL="0" indent="0" algn="ctr">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Faculties</a:t>
            </a:r>
            <a:endParaRPr lang="en-US" sz="2000" dirty="0"/>
          </a:p>
        </p:txBody>
      </p:sp>
      <p:sp>
        <p:nvSpPr>
          <p:cNvPr id="12" name="Text 10"/>
          <p:cNvSpPr/>
          <p:nvPr/>
        </p:nvSpPr>
        <p:spPr>
          <a:xfrm>
            <a:off x="7555468" y="3560445"/>
            <a:ext cx="3040737" cy="610314"/>
          </a:xfrm>
          <a:prstGeom prst="rect">
            <a:avLst/>
          </a:prstGeom>
          <a:noFill/>
          <a:ln/>
        </p:spPr>
        <p:txBody>
          <a:bodyPr wrap="square" lIns="0" tIns="0" rIns="0" bIns="0" rtlCol="0" anchor="t"/>
          <a:lstStyle/>
          <a:p>
            <a:pPr marL="0" indent="0" algn="ctr">
              <a:lnSpc>
                <a:spcPts val="2400"/>
              </a:lnSpc>
              <a:buNone/>
            </a:pPr>
            <a:r>
              <a:rPr lang="en-US" dirty="0">
                <a:solidFill>
                  <a:srgbClr val="746558"/>
                </a:solidFill>
                <a:latin typeface="Gelasio" pitchFamily="34" charset="0"/>
                <a:ea typeface="Gelasio" pitchFamily="34" charset="-122"/>
                <a:cs typeface="Gelasio" pitchFamily="34" charset="-120"/>
              </a:rPr>
              <a:t>Academic Faculties + Graduate School &amp; Research Centers</a:t>
            </a:r>
            <a:endParaRPr lang="en-US" dirty="0"/>
          </a:p>
        </p:txBody>
      </p:sp>
      <p:sp>
        <p:nvSpPr>
          <p:cNvPr id="13" name="Text 11"/>
          <p:cNvSpPr/>
          <p:nvPr/>
        </p:nvSpPr>
        <p:spPr>
          <a:xfrm>
            <a:off x="10834568" y="2204442"/>
            <a:ext cx="3040737" cy="629245"/>
          </a:xfrm>
          <a:prstGeom prst="rect">
            <a:avLst/>
          </a:prstGeom>
          <a:noFill/>
          <a:ln/>
        </p:spPr>
        <p:txBody>
          <a:bodyPr wrap="none" lIns="0" tIns="0" rIns="0" bIns="0" rtlCol="0" anchor="t"/>
          <a:lstStyle/>
          <a:p>
            <a:pPr marL="0" indent="0" algn="ctr">
              <a:lnSpc>
                <a:spcPts val="4950"/>
              </a:lnSpc>
              <a:buNone/>
            </a:pPr>
            <a:r>
              <a:rPr lang="en-US" sz="4950" dirty="0">
                <a:solidFill>
                  <a:srgbClr val="746558"/>
                </a:solidFill>
                <a:latin typeface="Gelasio Semi Bold" pitchFamily="34" charset="0"/>
                <a:ea typeface="Gelasio Semi Bold" pitchFamily="34" charset="-122"/>
                <a:cs typeface="Gelasio Semi Bold" pitchFamily="34" charset="-120"/>
              </a:rPr>
              <a:t>17K+</a:t>
            </a:r>
            <a:endParaRPr lang="en-US" sz="4950" dirty="0"/>
          </a:p>
        </p:txBody>
      </p:sp>
      <p:sp>
        <p:nvSpPr>
          <p:cNvPr id="14" name="Text 12"/>
          <p:cNvSpPr/>
          <p:nvPr/>
        </p:nvSpPr>
        <p:spPr>
          <a:xfrm>
            <a:off x="11163062" y="3071932"/>
            <a:ext cx="2383750" cy="297894"/>
          </a:xfrm>
          <a:prstGeom prst="rect">
            <a:avLst/>
          </a:prstGeom>
          <a:noFill/>
          <a:ln/>
        </p:spPr>
        <p:txBody>
          <a:bodyPr wrap="none" lIns="0" tIns="0" rIns="0" bIns="0" rtlCol="0" anchor="t"/>
          <a:lstStyle/>
          <a:p>
            <a:pPr marL="0" indent="0" algn="ctr">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Students</a:t>
            </a:r>
            <a:endParaRPr lang="en-US" sz="2000" dirty="0"/>
          </a:p>
        </p:txBody>
      </p:sp>
      <p:sp>
        <p:nvSpPr>
          <p:cNvPr id="15" name="Text 13"/>
          <p:cNvSpPr/>
          <p:nvPr/>
        </p:nvSpPr>
        <p:spPr>
          <a:xfrm>
            <a:off x="10834568" y="3560445"/>
            <a:ext cx="3040737" cy="305157"/>
          </a:xfrm>
          <a:prstGeom prst="rect">
            <a:avLst/>
          </a:prstGeom>
          <a:noFill/>
          <a:ln/>
        </p:spPr>
        <p:txBody>
          <a:bodyPr wrap="none" lIns="0" tIns="0" rIns="0" bIns="0" rtlCol="0" anchor="t"/>
          <a:lstStyle/>
          <a:p>
            <a:pPr marL="0" indent="0" algn="ctr">
              <a:lnSpc>
                <a:spcPts val="2400"/>
              </a:lnSpc>
              <a:buNone/>
            </a:pPr>
            <a:r>
              <a:rPr lang="en-US" dirty="0">
                <a:solidFill>
                  <a:srgbClr val="746558"/>
                </a:solidFill>
                <a:latin typeface="Gelasio" pitchFamily="34" charset="0"/>
                <a:ea typeface="Gelasio" pitchFamily="34" charset="-122"/>
                <a:cs typeface="Gelasio" pitchFamily="34" charset="-120"/>
              </a:rPr>
              <a:t>Over 17,000 enrolled</a:t>
            </a:r>
            <a:endParaRPr lang="en-US" dirty="0"/>
          </a:p>
        </p:txBody>
      </p:sp>
      <p:sp>
        <p:nvSpPr>
          <p:cNvPr id="16" name="Text 14"/>
          <p:cNvSpPr/>
          <p:nvPr/>
        </p:nvSpPr>
        <p:spPr>
          <a:xfrm>
            <a:off x="7555468" y="4742736"/>
            <a:ext cx="3040737" cy="629245"/>
          </a:xfrm>
          <a:prstGeom prst="rect">
            <a:avLst/>
          </a:prstGeom>
          <a:noFill/>
          <a:ln/>
        </p:spPr>
        <p:txBody>
          <a:bodyPr wrap="none" lIns="0" tIns="0" rIns="0" bIns="0" rtlCol="0" anchor="t"/>
          <a:lstStyle/>
          <a:p>
            <a:pPr marL="0" indent="0" algn="ctr">
              <a:lnSpc>
                <a:spcPts val="4950"/>
              </a:lnSpc>
              <a:buNone/>
            </a:pPr>
            <a:r>
              <a:rPr lang="en-US" sz="4950" dirty="0">
                <a:solidFill>
                  <a:srgbClr val="746558"/>
                </a:solidFill>
                <a:latin typeface="Gelasio Semi Bold" pitchFamily="34" charset="0"/>
                <a:ea typeface="Gelasio Semi Bold" pitchFamily="34" charset="-122"/>
                <a:cs typeface="Gelasio Semi Bold" pitchFamily="34" charset="-120"/>
              </a:rPr>
              <a:t>500+</a:t>
            </a:r>
            <a:endParaRPr lang="en-US" sz="4950" dirty="0"/>
          </a:p>
        </p:txBody>
      </p:sp>
      <p:sp>
        <p:nvSpPr>
          <p:cNvPr id="17" name="Text 15"/>
          <p:cNvSpPr/>
          <p:nvPr/>
        </p:nvSpPr>
        <p:spPr>
          <a:xfrm>
            <a:off x="7883962" y="5610225"/>
            <a:ext cx="2383750" cy="297894"/>
          </a:xfrm>
          <a:prstGeom prst="rect">
            <a:avLst/>
          </a:prstGeom>
          <a:noFill/>
          <a:ln/>
        </p:spPr>
        <p:txBody>
          <a:bodyPr wrap="none" lIns="0" tIns="0" rIns="0" bIns="0" rtlCol="0" anchor="t"/>
          <a:lstStyle/>
          <a:p>
            <a:pPr marL="0" indent="0" algn="ctr">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Academic Staff</a:t>
            </a:r>
            <a:endParaRPr lang="en-US" sz="2000" dirty="0"/>
          </a:p>
        </p:txBody>
      </p:sp>
      <p:sp>
        <p:nvSpPr>
          <p:cNvPr id="18" name="Text 16"/>
          <p:cNvSpPr/>
          <p:nvPr/>
        </p:nvSpPr>
        <p:spPr>
          <a:xfrm>
            <a:off x="7555468" y="6098738"/>
            <a:ext cx="3040737" cy="305157"/>
          </a:xfrm>
          <a:prstGeom prst="rect">
            <a:avLst/>
          </a:prstGeom>
          <a:noFill/>
          <a:ln/>
        </p:spPr>
        <p:txBody>
          <a:bodyPr wrap="none" lIns="0" tIns="0" rIns="0" bIns="0" rtlCol="0" anchor="t"/>
          <a:lstStyle/>
          <a:p>
            <a:pPr marL="0" indent="0" algn="ctr">
              <a:lnSpc>
                <a:spcPts val="2400"/>
              </a:lnSpc>
              <a:buNone/>
            </a:pPr>
            <a:r>
              <a:rPr lang="en-US" dirty="0">
                <a:solidFill>
                  <a:srgbClr val="746558"/>
                </a:solidFill>
                <a:latin typeface="Gelasio" pitchFamily="34" charset="0"/>
                <a:ea typeface="Gelasio" pitchFamily="34" charset="-122"/>
                <a:cs typeface="Gelasio" pitchFamily="34" charset="-120"/>
              </a:rPr>
              <a:t>Professors and lecturers</a:t>
            </a:r>
            <a:endParaRPr lang="en-US" dirty="0"/>
          </a:p>
        </p:txBody>
      </p:sp>
      <p:sp>
        <p:nvSpPr>
          <p:cNvPr id="19" name="Text 17"/>
          <p:cNvSpPr/>
          <p:nvPr/>
        </p:nvSpPr>
        <p:spPr>
          <a:xfrm>
            <a:off x="10834568" y="4742736"/>
            <a:ext cx="3040737" cy="629245"/>
          </a:xfrm>
          <a:prstGeom prst="rect">
            <a:avLst/>
          </a:prstGeom>
          <a:noFill/>
          <a:ln/>
        </p:spPr>
        <p:txBody>
          <a:bodyPr wrap="none" lIns="0" tIns="0" rIns="0" bIns="0" rtlCol="0" anchor="t"/>
          <a:lstStyle/>
          <a:p>
            <a:pPr marL="0" indent="0" algn="ctr">
              <a:lnSpc>
                <a:spcPts val="4950"/>
              </a:lnSpc>
              <a:buNone/>
            </a:pPr>
            <a:r>
              <a:rPr lang="en-US" sz="4950" dirty="0">
                <a:solidFill>
                  <a:srgbClr val="746558"/>
                </a:solidFill>
                <a:latin typeface="Gelasio Semi Bold" pitchFamily="34" charset="0"/>
                <a:ea typeface="Gelasio Semi Bold" pitchFamily="34" charset="-122"/>
                <a:cs typeface="Gelasio Semi Bold" pitchFamily="34" charset="-120"/>
              </a:rPr>
              <a:t>25K+</a:t>
            </a:r>
            <a:endParaRPr lang="en-US" sz="4950" dirty="0"/>
          </a:p>
        </p:txBody>
      </p:sp>
      <p:sp>
        <p:nvSpPr>
          <p:cNvPr id="20" name="Text 18"/>
          <p:cNvSpPr/>
          <p:nvPr/>
        </p:nvSpPr>
        <p:spPr>
          <a:xfrm>
            <a:off x="11163062" y="5610225"/>
            <a:ext cx="2383750" cy="297894"/>
          </a:xfrm>
          <a:prstGeom prst="rect">
            <a:avLst/>
          </a:prstGeom>
          <a:noFill/>
          <a:ln/>
        </p:spPr>
        <p:txBody>
          <a:bodyPr wrap="none" lIns="0" tIns="0" rIns="0" bIns="0" rtlCol="0" anchor="t"/>
          <a:lstStyle/>
          <a:p>
            <a:pPr marL="0" indent="0" algn="ctr">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Graduates</a:t>
            </a:r>
            <a:endParaRPr lang="en-US" sz="2000" dirty="0"/>
          </a:p>
        </p:txBody>
      </p:sp>
      <p:sp>
        <p:nvSpPr>
          <p:cNvPr id="21" name="Text 19"/>
          <p:cNvSpPr/>
          <p:nvPr/>
        </p:nvSpPr>
        <p:spPr>
          <a:xfrm>
            <a:off x="10834568" y="6098738"/>
            <a:ext cx="3040737" cy="610314"/>
          </a:xfrm>
          <a:prstGeom prst="rect">
            <a:avLst/>
          </a:prstGeom>
          <a:noFill/>
          <a:ln/>
        </p:spPr>
        <p:txBody>
          <a:bodyPr wrap="square" lIns="0" tIns="0" rIns="0" bIns="0" rtlCol="0" anchor="t"/>
          <a:lstStyle/>
          <a:p>
            <a:pPr marL="0" indent="0" algn="ctr">
              <a:lnSpc>
                <a:spcPts val="2400"/>
              </a:lnSpc>
              <a:buNone/>
            </a:pPr>
            <a:r>
              <a:rPr lang="en-US" dirty="0">
                <a:solidFill>
                  <a:srgbClr val="746558"/>
                </a:solidFill>
                <a:latin typeface="Gelasio" pitchFamily="34" charset="0"/>
                <a:ea typeface="Gelasio" pitchFamily="34" charset="-122"/>
                <a:cs typeface="Gelasio" pitchFamily="34" charset="-120"/>
              </a:rPr>
              <a:t>Alumni contributing locally and globally</a:t>
            </a:r>
            <a:endParaRPr lang="en-US" dirty="0"/>
          </a:p>
        </p:txBody>
      </p:sp>
      <p:sp>
        <p:nvSpPr>
          <p:cNvPr id="22" name="Text 20"/>
          <p:cNvSpPr/>
          <p:nvPr/>
        </p:nvSpPr>
        <p:spPr>
          <a:xfrm>
            <a:off x="7555468" y="6923484"/>
            <a:ext cx="6319838" cy="610314"/>
          </a:xfrm>
          <a:prstGeom prst="rect">
            <a:avLst/>
          </a:prstGeom>
          <a:noFill/>
          <a:ln/>
        </p:spPr>
        <p:txBody>
          <a:bodyPr wrap="square" lIns="0" tIns="0" rIns="0" bIns="0" rtlCol="0" anchor="t"/>
          <a:lstStyle/>
          <a:p>
            <a:pPr marL="0" indent="0" algn="l">
              <a:lnSpc>
                <a:spcPts val="2400"/>
              </a:lnSpc>
              <a:buNone/>
            </a:pPr>
            <a:r>
              <a:rPr lang="en-US" b="1" dirty="0">
                <a:solidFill>
                  <a:srgbClr val="746558"/>
                </a:solidFill>
                <a:latin typeface="Gelasio" pitchFamily="34" charset="0"/>
                <a:ea typeface="Gelasio" pitchFamily="34" charset="-122"/>
                <a:cs typeface="Gelasio" pitchFamily="34" charset="-120"/>
              </a:rPr>
              <a:t>Community Engagement:</a:t>
            </a:r>
            <a:r>
              <a:rPr lang="en-US" dirty="0">
                <a:solidFill>
                  <a:srgbClr val="746558"/>
                </a:solidFill>
                <a:latin typeface="Gelasio" pitchFamily="34" charset="0"/>
                <a:ea typeface="Gelasio" pitchFamily="34" charset="-122"/>
                <a:cs typeface="Gelasio" pitchFamily="34" charset="-120"/>
              </a:rPr>
              <a:t> Strong focus on rural development and women's empowerment.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4" name="Text 1"/>
          <p:cNvSpPr/>
          <p:nvPr/>
        </p:nvSpPr>
        <p:spPr>
          <a:xfrm>
            <a:off x="793790" y="849868"/>
            <a:ext cx="7556421" cy="1240155"/>
          </a:xfrm>
          <a:prstGeom prst="rect">
            <a:avLst/>
          </a:prstGeom>
          <a:noFill/>
          <a:ln/>
        </p:spPr>
        <p:txBody>
          <a:bodyPr wrap="square" lIns="0" tIns="0" rIns="0" bIns="0" rtlCol="0" anchor="t"/>
          <a:lstStyle/>
          <a:p>
            <a:pPr marL="0" indent="0" algn="l">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Vision &amp; Mission of Dalanj University</a:t>
            </a:r>
            <a:endParaRPr lang="en-US" sz="3900" dirty="0"/>
          </a:p>
        </p:txBody>
      </p:sp>
      <p:sp>
        <p:nvSpPr>
          <p:cNvPr id="5" name="Shape 2"/>
          <p:cNvSpPr/>
          <p:nvPr/>
        </p:nvSpPr>
        <p:spPr>
          <a:xfrm>
            <a:off x="793790" y="2662476"/>
            <a:ext cx="7556421" cy="91440"/>
          </a:xfrm>
          <a:prstGeom prst="roundRect">
            <a:avLst>
              <a:gd name="adj" fmla="val 32558"/>
            </a:avLst>
          </a:prstGeom>
          <a:solidFill>
            <a:srgbClr val="D3C5B6"/>
          </a:solidFill>
          <a:ln/>
        </p:spPr>
      </p:sp>
      <p:sp>
        <p:nvSpPr>
          <p:cNvPr id="6" name="Shape 3"/>
          <p:cNvSpPr/>
          <p:nvPr/>
        </p:nvSpPr>
        <p:spPr>
          <a:xfrm>
            <a:off x="4274344" y="2387679"/>
            <a:ext cx="595313" cy="595313"/>
          </a:xfrm>
          <a:prstGeom prst="roundRect">
            <a:avLst>
              <a:gd name="adj" fmla="val 153600"/>
            </a:avLst>
          </a:prstGeom>
          <a:solidFill>
            <a:srgbClr val="D3C5B6"/>
          </a:solidFill>
          <a:ln/>
        </p:spPr>
      </p:sp>
      <p:pic>
        <p:nvPicPr>
          <p:cNvPr id="7" name="Image 1" descr="preencoded.png"/>
          <p:cNvPicPr>
            <a:picLocks noChangeAspect="1"/>
          </p:cNvPicPr>
          <p:nvPr/>
        </p:nvPicPr>
        <p:blipFill>
          <a:blip r:embed="rId3"/>
          <a:stretch>
            <a:fillRect/>
          </a:stretch>
        </p:blipFill>
        <p:spPr>
          <a:xfrm>
            <a:off x="4452938" y="2536508"/>
            <a:ext cx="238125" cy="297656"/>
          </a:xfrm>
          <a:prstGeom prst="rect">
            <a:avLst/>
          </a:prstGeom>
        </p:spPr>
      </p:pic>
      <p:sp>
        <p:nvSpPr>
          <p:cNvPr id="8" name="Text 4"/>
          <p:cNvSpPr/>
          <p:nvPr/>
        </p:nvSpPr>
        <p:spPr>
          <a:xfrm>
            <a:off x="1015008" y="3181469"/>
            <a:ext cx="2480905"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Vision</a:t>
            </a:r>
            <a:endParaRPr lang="en-US" sz="2000" dirty="0"/>
          </a:p>
        </p:txBody>
      </p:sp>
      <p:sp>
        <p:nvSpPr>
          <p:cNvPr id="9" name="Text 5"/>
          <p:cNvSpPr/>
          <p:nvPr/>
        </p:nvSpPr>
        <p:spPr>
          <a:xfrm>
            <a:off x="1015008" y="3610689"/>
            <a:ext cx="7113984"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To be a leading institution in scientific research, education, and community service, fostering innovation and sustainable development within Sudan and beyond.</a:t>
            </a:r>
            <a:endParaRPr lang="en-US" dirty="0"/>
          </a:p>
        </p:txBody>
      </p:sp>
      <p:sp>
        <p:nvSpPr>
          <p:cNvPr id="10" name="Shape 6"/>
          <p:cNvSpPr/>
          <p:nvPr/>
        </p:nvSpPr>
        <p:spPr>
          <a:xfrm>
            <a:off x="793790" y="5257681"/>
            <a:ext cx="7556421" cy="91440"/>
          </a:xfrm>
          <a:prstGeom prst="roundRect">
            <a:avLst>
              <a:gd name="adj" fmla="val 32558"/>
            </a:avLst>
          </a:prstGeom>
          <a:solidFill>
            <a:srgbClr val="D3C5B6"/>
          </a:solidFill>
          <a:ln/>
        </p:spPr>
      </p:sp>
      <p:sp>
        <p:nvSpPr>
          <p:cNvPr id="11" name="Shape 7"/>
          <p:cNvSpPr/>
          <p:nvPr/>
        </p:nvSpPr>
        <p:spPr>
          <a:xfrm>
            <a:off x="4274344" y="4982885"/>
            <a:ext cx="595313" cy="595313"/>
          </a:xfrm>
          <a:prstGeom prst="roundRect">
            <a:avLst>
              <a:gd name="adj" fmla="val 153600"/>
            </a:avLst>
          </a:prstGeom>
          <a:solidFill>
            <a:srgbClr val="D3C5B6"/>
          </a:solidFill>
          <a:ln/>
        </p:spPr>
      </p:sp>
      <p:pic>
        <p:nvPicPr>
          <p:cNvPr id="12" name="Image 2" descr="preencoded.png"/>
          <p:cNvPicPr>
            <a:picLocks noChangeAspect="1"/>
          </p:cNvPicPr>
          <p:nvPr/>
        </p:nvPicPr>
        <p:blipFill>
          <a:blip r:embed="rId4"/>
          <a:stretch>
            <a:fillRect/>
          </a:stretch>
        </p:blipFill>
        <p:spPr>
          <a:xfrm>
            <a:off x="4452938" y="5131713"/>
            <a:ext cx="238125" cy="297656"/>
          </a:xfrm>
          <a:prstGeom prst="rect">
            <a:avLst/>
          </a:prstGeom>
        </p:spPr>
      </p:pic>
      <p:sp>
        <p:nvSpPr>
          <p:cNvPr id="13" name="Text 8"/>
          <p:cNvSpPr/>
          <p:nvPr/>
        </p:nvSpPr>
        <p:spPr>
          <a:xfrm>
            <a:off x="1015008" y="5776674"/>
            <a:ext cx="2480905"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Mission</a:t>
            </a:r>
            <a:endParaRPr lang="en-US" sz="2000" dirty="0"/>
          </a:p>
        </p:txBody>
      </p:sp>
      <p:sp>
        <p:nvSpPr>
          <p:cNvPr id="14" name="Text 9"/>
          <p:cNvSpPr/>
          <p:nvPr/>
        </p:nvSpPr>
        <p:spPr>
          <a:xfrm>
            <a:off x="1015008" y="6205895"/>
            <a:ext cx="7113984"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To offer distinguished academic programs and research that serve society, contribute to national development, and address contemporary challenges through quality education and community engagement.</a:t>
            </a:r>
            <a:endParaRPr lang="en-US" dirty="0"/>
          </a:p>
        </p:txBody>
      </p:sp>
      <p:pic>
        <p:nvPicPr>
          <p:cNvPr id="16" name="Picture 15">
            <a:extLst>
              <a:ext uri="{FF2B5EF4-FFF2-40B4-BE49-F238E27FC236}">
                <a16:creationId xmlns:a16="http://schemas.microsoft.com/office/drawing/2014/main" id="{7251A958-D5FB-5603-1025-85C5B10C6DB5}"/>
              </a:ext>
            </a:extLst>
          </p:cNvPr>
          <p:cNvPicPr>
            <a:picLocks noChangeAspect="1"/>
          </p:cNvPicPr>
          <p:nvPr/>
        </p:nvPicPr>
        <p:blipFill>
          <a:blip r:embed="rId5"/>
          <a:stretch>
            <a:fillRect/>
          </a:stretch>
        </p:blipFill>
        <p:spPr>
          <a:xfrm>
            <a:off x="10960936" y="3011007"/>
            <a:ext cx="3669464" cy="2445711"/>
          </a:xfrm>
          <a:prstGeom prst="rect">
            <a:avLst/>
          </a:prstGeom>
        </p:spPr>
      </p:pic>
      <p:pic>
        <p:nvPicPr>
          <p:cNvPr id="18" name="Picture 17">
            <a:extLst>
              <a:ext uri="{FF2B5EF4-FFF2-40B4-BE49-F238E27FC236}">
                <a16:creationId xmlns:a16="http://schemas.microsoft.com/office/drawing/2014/main" id="{530810A6-4D7C-B1AB-099B-195E92896A31}"/>
              </a:ext>
            </a:extLst>
          </p:cNvPr>
          <p:cNvPicPr>
            <a:picLocks noChangeAspect="1"/>
          </p:cNvPicPr>
          <p:nvPr/>
        </p:nvPicPr>
        <p:blipFill>
          <a:blip r:embed="rId6"/>
          <a:stretch>
            <a:fillRect/>
          </a:stretch>
        </p:blipFill>
        <p:spPr>
          <a:xfrm>
            <a:off x="10924477" y="5668327"/>
            <a:ext cx="3669462" cy="2445711"/>
          </a:xfrm>
          <a:prstGeom prst="rect">
            <a:avLst/>
          </a:prstGeom>
        </p:spPr>
      </p:pic>
      <p:pic>
        <p:nvPicPr>
          <p:cNvPr id="22" name="Picture 21">
            <a:extLst>
              <a:ext uri="{FF2B5EF4-FFF2-40B4-BE49-F238E27FC236}">
                <a16:creationId xmlns:a16="http://schemas.microsoft.com/office/drawing/2014/main" id="{B50EA7FF-8332-1766-F342-D3A479B68186}"/>
              </a:ext>
            </a:extLst>
          </p:cNvPr>
          <p:cNvPicPr>
            <a:picLocks noChangeAspect="1"/>
          </p:cNvPicPr>
          <p:nvPr/>
        </p:nvPicPr>
        <p:blipFill>
          <a:blip r:embed="rId7"/>
          <a:stretch>
            <a:fillRect/>
          </a:stretch>
        </p:blipFill>
        <p:spPr>
          <a:xfrm>
            <a:off x="10924477" y="35004"/>
            <a:ext cx="3674376" cy="2764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8670" y="543878"/>
            <a:ext cx="9404152" cy="585430"/>
          </a:xfrm>
          <a:prstGeom prst="rect">
            <a:avLst/>
          </a:prstGeom>
          <a:noFill/>
          <a:ln/>
        </p:spPr>
        <p:txBody>
          <a:bodyPr wrap="none" lIns="0" tIns="0" rIns="0" bIns="0" rtlCol="0" anchor="t"/>
          <a:lstStyle/>
          <a:p>
            <a:pPr marL="0" indent="0" algn="l">
              <a:lnSpc>
                <a:spcPts val="4600"/>
              </a:lnSpc>
              <a:buNone/>
            </a:pPr>
            <a:r>
              <a:rPr lang="en-US" sz="3650" dirty="0">
                <a:solidFill>
                  <a:srgbClr val="484237"/>
                </a:solidFill>
                <a:latin typeface="Gelasio Semi Bold" pitchFamily="34" charset="0"/>
                <a:ea typeface="Gelasio Semi Bold" pitchFamily="34" charset="-122"/>
                <a:cs typeface="Gelasio Semi Bold" pitchFamily="34" charset="-120"/>
              </a:rPr>
              <a:t>Strategic Objectives &amp; Educational Focus</a:t>
            </a:r>
            <a:endParaRPr lang="en-US" sz="3650" dirty="0"/>
          </a:p>
        </p:txBody>
      </p:sp>
      <p:sp>
        <p:nvSpPr>
          <p:cNvPr id="3" name="Shape 1"/>
          <p:cNvSpPr/>
          <p:nvPr/>
        </p:nvSpPr>
        <p:spPr>
          <a:xfrm>
            <a:off x="788670" y="1503878"/>
            <a:ext cx="749260" cy="1123950"/>
          </a:xfrm>
          <a:prstGeom prst="roundRect">
            <a:avLst>
              <a:gd name="adj" fmla="val 360041"/>
            </a:avLst>
          </a:prstGeom>
          <a:solidFill>
            <a:srgbClr val="EEE8DD"/>
          </a:solidFill>
          <a:ln/>
        </p:spPr>
      </p:sp>
      <p:sp>
        <p:nvSpPr>
          <p:cNvPr id="4" name="Text 2"/>
          <p:cNvSpPr/>
          <p:nvPr/>
        </p:nvSpPr>
        <p:spPr>
          <a:xfrm>
            <a:off x="1022747" y="1890236"/>
            <a:ext cx="280988" cy="351234"/>
          </a:xfrm>
          <a:prstGeom prst="rect">
            <a:avLst/>
          </a:prstGeom>
          <a:noFill/>
          <a:ln/>
        </p:spPr>
        <p:txBody>
          <a:bodyPr wrap="none" lIns="0" tIns="0" rIns="0" bIns="0" rtlCol="0" anchor="t"/>
          <a:lstStyle/>
          <a:p>
            <a:pPr marL="0" indent="0" algn="l">
              <a:lnSpc>
                <a:spcPts val="2200"/>
              </a:lnSpc>
              <a:buNone/>
            </a:pPr>
            <a:r>
              <a:rPr lang="en-US" sz="2200" dirty="0">
                <a:solidFill>
                  <a:srgbClr val="746558"/>
                </a:solidFill>
                <a:latin typeface="Gelasio Semi Bold" pitchFamily="34" charset="0"/>
                <a:ea typeface="Gelasio Semi Bold" pitchFamily="34" charset="-122"/>
                <a:cs typeface="Gelasio Semi Bold" pitchFamily="34" charset="-120"/>
              </a:rPr>
              <a:t>1</a:t>
            </a:r>
            <a:endParaRPr lang="en-US" sz="2200" dirty="0"/>
          </a:p>
        </p:txBody>
      </p:sp>
      <p:sp>
        <p:nvSpPr>
          <p:cNvPr id="5" name="Text 3"/>
          <p:cNvSpPr/>
          <p:nvPr/>
        </p:nvSpPr>
        <p:spPr>
          <a:xfrm>
            <a:off x="1725216" y="1691164"/>
            <a:ext cx="3029783" cy="292656"/>
          </a:xfrm>
          <a:prstGeom prst="rect">
            <a:avLst/>
          </a:prstGeom>
          <a:noFill/>
          <a:ln/>
        </p:spPr>
        <p:txBody>
          <a:bodyPr wrap="none" lIns="0" tIns="0" rIns="0" bIns="0" rtlCol="0" anchor="t"/>
          <a:lstStyle/>
          <a:p>
            <a:pPr marL="0" indent="0" algn="l">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Promote National Identity</a:t>
            </a:r>
            <a:endParaRPr lang="en-US" sz="2000" dirty="0"/>
          </a:p>
        </p:txBody>
      </p:sp>
      <p:sp>
        <p:nvSpPr>
          <p:cNvPr id="6" name="Text 4"/>
          <p:cNvSpPr/>
          <p:nvPr/>
        </p:nvSpPr>
        <p:spPr>
          <a:xfrm>
            <a:off x="1725216" y="2096214"/>
            <a:ext cx="12116514" cy="299561"/>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Through tailored curricula that embrace cultural heritage.</a:t>
            </a:r>
            <a:endParaRPr lang="en-US" dirty="0"/>
          </a:p>
        </p:txBody>
      </p:sp>
      <p:sp>
        <p:nvSpPr>
          <p:cNvPr id="7" name="Shape 5"/>
          <p:cNvSpPr/>
          <p:nvPr/>
        </p:nvSpPr>
        <p:spPr>
          <a:xfrm>
            <a:off x="788670" y="2768322"/>
            <a:ext cx="749260" cy="1123950"/>
          </a:xfrm>
          <a:prstGeom prst="roundRect">
            <a:avLst>
              <a:gd name="adj" fmla="val 360041"/>
            </a:avLst>
          </a:prstGeom>
          <a:solidFill>
            <a:srgbClr val="EEE8DD"/>
          </a:solidFill>
          <a:ln/>
        </p:spPr>
      </p:sp>
      <p:sp>
        <p:nvSpPr>
          <p:cNvPr id="8" name="Text 6"/>
          <p:cNvSpPr/>
          <p:nvPr/>
        </p:nvSpPr>
        <p:spPr>
          <a:xfrm>
            <a:off x="1022747" y="3154680"/>
            <a:ext cx="280988" cy="351234"/>
          </a:xfrm>
          <a:prstGeom prst="rect">
            <a:avLst/>
          </a:prstGeom>
          <a:noFill/>
          <a:ln/>
        </p:spPr>
        <p:txBody>
          <a:bodyPr wrap="none" lIns="0" tIns="0" rIns="0" bIns="0" rtlCol="0" anchor="t"/>
          <a:lstStyle/>
          <a:p>
            <a:pPr marL="0" indent="0" algn="l">
              <a:lnSpc>
                <a:spcPts val="2200"/>
              </a:lnSpc>
              <a:buNone/>
            </a:pPr>
            <a:r>
              <a:rPr lang="en-US" sz="2200" dirty="0">
                <a:solidFill>
                  <a:srgbClr val="746558"/>
                </a:solidFill>
                <a:latin typeface="Gelasio Semi Bold" pitchFamily="34" charset="0"/>
                <a:ea typeface="Gelasio Semi Bold" pitchFamily="34" charset="-122"/>
                <a:cs typeface="Gelasio Semi Bold" pitchFamily="34" charset="-120"/>
              </a:rPr>
              <a:t>2</a:t>
            </a:r>
            <a:endParaRPr lang="en-US" sz="2200" dirty="0"/>
          </a:p>
        </p:txBody>
      </p:sp>
      <p:sp>
        <p:nvSpPr>
          <p:cNvPr id="9" name="Text 7"/>
          <p:cNvSpPr/>
          <p:nvPr/>
        </p:nvSpPr>
        <p:spPr>
          <a:xfrm>
            <a:off x="1725216" y="2955608"/>
            <a:ext cx="2341602" cy="292656"/>
          </a:xfrm>
          <a:prstGeom prst="rect">
            <a:avLst/>
          </a:prstGeom>
          <a:noFill/>
          <a:ln/>
        </p:spPr>
        <p:txBody>
          <a:bodyPr wrap="none" lIns="0" tIns="0" rIns="0" bIns="0" rtlCol="0" anchor="t"/>
          <a:lstStyle/>
          <a:p>
            <a:pPr marL="0" indent="0" algn="l">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Scientific Research</a:t>
            </a:r>
            <a:endParaRPr lang="en-US" sz="2000" dirty="0"/>
          </a:p>
        </p:txBody>
      </p:sp>
      <p:sp>
        <p:nvSpPr>
          <p:cNvPr id="10" name="Text 8"/>
          <p:cNvSpPr/>
          <p:nvPr/>
        </p:nvSpPr>
        <p:spPr>
          <a:xfrm>
            <a:off x="1725216" y="3360658"/>
            <a:ext cx="12116514" cy="299561"/>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Conducting applied research to meet societal needs and address environmental challenges, particularly in South Kordofan.</a:t>
            </a:r>
            <a:endParaRPr lang="en-US" dirty="0"/>
          </a:p>
        </p:txBody>
      </p:sp>
      <p:sp>
        <p:nvSpPr>
          <p:cNvPr id="11" name="Shape 9"/>
          <p:cNvSpPr/>
          <p:nvPr/>
        </p:nvSpPr>
        <p:spPr>
          <a:xfrm>
            <a:off x="788670" y="4032766"/>
            <a:ext cx="749260" cy="1123950"/>
          </a:xfrm>
          <a:prstGeom prst="roundRect">
            <a:avLst>
              <a:gd name="adj" fmla="val 360041"/>
            </a:avLst>
          </a:prstGeom>
          <a:solidFill>
            <a:srgbClr val="EEE8DD"/>
          </a:solidFill>
          <a:ln/>
        </p:spPr>
      </p:sp>
      <p:sp>
        <p:nvSpPr>
          <p:cNvPr id="12" name="Text 10"/>
          <p:cNvSpPr/>
          <p:nvPr/>
        </p:nvSpPr>
        <p:spPr>
          <a:xfrm>
            <a:off x="1022747" y="4419124"/>
            <a:ext cx="280988" cy="351234"/>
          </a:xfrm>
          <a:prstGeom prst="rect">
            <a:avLst/>
          </a:prstGeom>
          <a:noFill/>
          <a:ln/>
        </p:spPr>
        <p:txBody>
          <a:bodyPr wrap="none" lIns="0" tIns="0" rIns="0" bIns="0" rtlCol="0" anchor="t"/>
          <a:lstStyle/>
          <a:p>
            <a:pPr marL="0" indent="0" algn="l">
              <a:lnSpc>
                <a:spcPts val="2200"/>
              </a:lnSpc>
              <a:buNone/>
            </a:pPr>
            <a:r>
              <a:rPr lang="en-US" sz="2200" dirty="0">
                <a:solidFill>
                  <a:srgbClr val="746558"/>
                </a:solidFill>
                <a:latin typeface="Gelasio Semi Bold" pitchFamily="34" charset="0"/>
                <a:ea typeface="Gelasio Semi Bold" pitchFamily="34" charset="-122"/>
                <a:cs typeface="Gelasio Semi Bold" pitchFamily="34" charset="-120"/>
              </a:rPr>
              <a:t>3</a:t>
            </a:r>
            <a:endParaRPr lang="en-US" sz="2200" dirty="0"/>
          </a:p>
        </p:txBody>
      </p:sp>
      <p:sp>
        <p:nvSpPr>
          <p:cNvPr id="13" name="Text 11"/>
          <p:cNvSpPr/>
          <p:nvPr/>
        </p:nvSpPr>
        <p:spPr>
          <a:xfrm>
            <a:off x="1725216" y="4220051"/>
            <a:ext cx="2857500" cy="292656"/>
          </a:xfrm>
          <a:prstGeom prst="rect">
            <a:avLst/>
          </a:prstGeom>
          <a:noFill/>
          <a:ln/>
        </p:spPr>
        <p:txBody>
          <a:bodyPr wrap="none" lIns="0" tIns="0" rIns="0" bIns="0" rtlCol="0" anchor="t"/>
          <a:lstStyle/>
          <a:p>
            <a:pPr marL="0" indent="0" algn="l">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Community Engagement</a:t>
            </a:r>
            <a:endParaRPr lang="en-US" sz="2000" dirty="0"/>
          </a:p>
        </p:txBody>
      </p:sp>
      <p:sp>
        <p:nvSpPr>
          <p:cNvPr id="14" name="Text 12"/>
          <p:cNvSpPr/>
          <p:nvPr/>
        </p:nvSpPr>
        <p:spPr>
          <a:xfrm>
            <a:off x="1725216" y="4625102"/>
            <a:ext cx="12116514" cy="299561"/>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Empowering rural communities and advancing human development.</a:t>
            </a:r>
            <a:endParaRPr lang="en-US" dirty="0"/>
          </a:p>
        </p:txBody>
      </p:sp>
      <p:sp>
        <p:nvSpPr>
          <p:cNvPr id="15" name="Shape 13"/>
          <p:cNvSpPr/>
          <p:nvPr/>
        </p:nvSpPr>
        <p:spPr>
          <a:xfrm>
            <a:off x="788670" y="5297210"/>
            <a:ext cx="749260" cy="1123950"/>
          </a:xfrm>
          <a:prstGeom prst="roundRect">
            <a:avLst>
              <a:gd name="adj" fmla="val 360041"/>
            </a:avLst>
          </a:prstGeom>
          <a:solidFill>
            <a:srgbClr val="EEE8DD"/>
          </a:solidFill>
          <a:ln/>
        </p:spPr>
      </p:sp>
      <p:sp>
        <p:nvSpPr>
          <p:cNvPr id="16" name="Text 14"/>
          <p:cNvSpPr/>
          <p:nvPr/>
        </p:nvSpPr>
        <p:spPr>
          <a:xfrm>
            <a:off x="1022747" y="5683568"/>
            <a:ext cx="280988" cy="351234"/>
          </a:xfrm>
          <a:prstGeom prst="rect">
            <a:avLst/>
          </a:prstGeom>
          <a:noFill/>
          <a:ln/>
        </p:spPr>
        <p:txBody>
          <a:bodyPr wrap="none" lIns="0" tIns="0" rIns="0" bIns="0" rtlCol="0" anchor="t"/>
          <a:lstStyle/>
          <a:p>
            <a:pPr marL="0" indent="0" algn="l">
              <a:lnSpc>
                <a:spcPts val="2200"/>
              </a:lnSpc>
              <a:buNone/>
            </a:pPr>
            <a:r>
              <a:rPr lang="en-US" sz="2200" dirty="0">
                <a:solidFill>
                  <a:srgbClr val="746558"/>
                </a:solidFill>
                <a:latin typeface="Gelasio Semi Bold" pitchFamily="34" charset="0"/>
                <a:ea typeface="Gelasio Semi Bold" pitchFamily="34" charset="-122"/>
                <a:cs typeface="Gelasio Semi Bold" pitchFamily="34" charset="-120"/>
              </a:rPr>
              <a:t>4</a:t>
            </a:r>
            <a:endParaRPr lang="en-US" sz="2200" dirty="0"/>
          </a:p>
        </p:txBody>
      </p:sp>
      <p:sp>
        <p:nvSpPr>
          <p:cNvPr id="17" name="Text 15"/>
          <p:cNvSpPr/>
          <p:nvPr/>
        </p:nvSpPr>
        <p:spPr>
          <a:xfrm>
            <a:off x="1725216" y="5484495"/>
            <a:ext cx="2343745" cy="292656"/>
          </a:xfrm>
          <a:prstGeom prst="rect">
            <a:avLst/>
          </a:prstGeom>
          <a:noFill/>
          <a:ln/>
        </p:spPr>
        <p:txBody>
          <a:bodyPr wrap="none" lIns="0" tIns="0" rIns="0" bIns="0" rtlCol="0" anchor="t"/>
          <a:lstStyle/>
          <a:p>
            <a:pPr marL="0" indent="0" algn="l">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Specialized Sciences</a:t>
            </a:r>
            <a:endParaRPr lang="en-US" sz="2000" dirty="0"/>
          </a:p>
        </p:txBody>
      </p:sp>
      <p:sp>
        <p:nvSpPr>
          <p:cNvPr id="18" name="Text 16"/>
          <p:cNvSpPr/>
          <p:nvPr/>
        </p:nvSpPr>
        <p:spPr>
          <a:xfrm>
            <a:off x="1725216" y="5889546"/>
            <a:ext cx="12116514" cy="299561"/>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Prioritizing agriculture, medical, and veterinary sciences for national growth.</a:t>
            </a:r>
            <a:endParaRPr lang="en-US" dirty="0"/>
          </a:p>
        </p:txBody>
      </p:sp>
      <p:sp>
        <p:nvSpPr>
          <p:cNvPr id="19" name="Shape 17"/>
          <p:cNvSpPr/>
          <p:nvPr/>
        </p:nvSpPr>
        <p:spPr>
          <a:xfrm>
            <a:off x="788670" y="6561653"/>
            <a:ext cx="749260" cy="1123950"/>
          </a:xfrm>
          <a:prstGeom prst="roundRect">
            <a:avLst>
              <a:gd name="adj" fmla="val 360041"/>
            </a:avLst>
          </a:prstGeom>
          <a:solidFill>
            <a:srgbClr val="EEE8DD"/>
          </a:solidFill>
          <a:ln/>
        </p:spPr>
      </p:sp>
      <p:sp>
        <p:nvSpPr>
          <p:cNvPr id="20" name="Text 18"/>
          <p:cNvSpPr/>
          <p:nvPr/>
        </p:nvSpPr>
        <p:spPr>
          <a:xfrm>
            <a:off x="1022747" y="6948011"/>
            <a:ext cx="280988" cy="351234"/>
          </a:xfrm>
          <a:prstGeom prst="rect">
            <a:avLst/>
          </a:prstGeom>
          <a:noFill/>
          <a:ln/>
        </p:spPr>
        <p:txBody>
          <a:bodyPr wrap="none" lIns="0" tIns="0" rIns="0" bIns="0" rtlCol="0" anchor="t"/>
          <a:lstStyle/>
          <a:p>
            <a:pPr marL="0" indent="0" algn="l">
              <a:lnSpc>
                <a:spcPts val="2200"/>
              </a:lnSpc>
              <a:buNone/>
            </a:pPr>
            <a:r>
              <a:rPr lang="en-US" sz="2200" dirty="0">
                <a:solidFill>
                  <a:srgbClr val="746558"/>
                </a:solidFill>
                <a:latin typeface="Gelasio Semi Bold" pitchFamily="34" charset="0"/>
                <a:ea typeface="Gelasio Semi Bold" pitchFamily="34" charset="-122"/>
                <a:cs typeface="Gelasio Semi Bold" pitchFamily="34" charset="-120"/>
              </a:rPr>
              <a:t>5</a:t>
            </a:r>
            <a:endParaRPr lang="en-US" sz="2200" dirty="0"/>
          </a:p>
        </p:txBody>
      </p:sp>
      <p:sp>
        <p:nvSpPr>
          <p:cNvPr id="21" name="Text 19"/>
          <p:cNvSpPr/>
          <p:nvPr/>
        </p:nvSpPr>
        <p:spPr>
          <a:xfrm>
            <a:off x="1725216" y="6748939"/>
            <a:ext cx="3192542" cy="292656"/>
          </a:xfrm>
          <a:prstGeom prst="rect">
            <a:avLst/>
          </a:prstGeom>
          <a:noFill/>
          <a:ln/>
        </p:spPr>
        <p:txBody>
          <a:bodyPr wrap="none" lIns="0" tIns="0" rIns="0" bIns="0" rtlCol="0" anchor="t"/>
          <a:lstStyle/>
          <a:p>
            <a:pPr marL="0" indent="0" algn="l">
              <a:lnSpc>
                <a:spcPts val="2300"/>
              </a:lnSpc>
              <a:buNone/>
            </a:pPr>
            <a:r>
              <a:rPr lang="en-US" sz="2000" dirty="0">
                <a:solidFill>
                  <a:srgbClr val="746558"/>
                </a:solidFill>
                <a:latin typeface="Gelasio Semi Bold" pitchFamily="34" charset="0"/>
                <a:ea typeface="Gelasio Semi Bold" pitchFamily="34" charset="-122"/>
                <a:cs typeface="Gelasio Semi Bold" pitchFamily="34" charset="-120"/>
              </a:rPr>
              <a:t>International Collaboration</a:t>
            </a:r>
            <a:endParaRPr lang="en-US" sz="2000" dirty="0"/>
          </a:p>
        </p:txBody>
      </p:sp>
      <p:sp>
        <p:nvSpPr>
          <p:cNvPr id="22" name="Text 20"/>
          <p:cNvSpPr/>
          <p:nvPr/>
        </p:nvSpPr>
        <p:spPr>
          <a:xfrm>
            <a:off x="1725216" y="7153989"/>
            <a:ext cx="12116514" cy="299561"/>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Working with national and international institutions for sustainable development and granting recognized academic qualifications.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25BBFED-0ACE-BCCC-4A9C-4F4F34149121}"/>
              </a:ext>
            </a:extLst>
          </p:cNvPr>
          <p:cNvPicPr>
            <a:picLocks noChangeAspect="1"/>
          </p:cNvPicPr>
          <p:nvPr/>
        </p:nvPicPr>
        <p:blipFill>
          <a:blip r:embed="rId3">
            <a:alphaModFix amt="20000"/>
          </a:blip>
          <a:srcRect b="14333"/>
          <a:stretch>
            <a:fillRect/>
          </a:stretch>
        </p:blipFill>
        <p:spPr>
          <a:xfrm>
            <a:off x="0" y="-1413211"/>
            <a:ext cx="14630400" cy="9614423"/>
          </a:xfrm>
          <a:prstGeom prst="rect">
            <a:avLst/>
          </a:prstGeom>
        </p:spPr>
      </p:pic>
      <p:sp>
        <p:nvSpPr>
          <p:cNvPr id="2" name="Text 0"/>
          <p:cNvSpPr/>
          <p:nvPr/>
        </p:nvSpPr>
        <p:spPr>
          <a:xfrm>
            <a:off x="782241" y="538877"/>
            <a:ext cx="7633692" cy="611148"/>
          </a:xfrm>
          <a:prstGeom prst="rect">
            <a:avLst/>
          </a:prstGeom>
          <a:noFill/>
          <a:ln/>
        </p:spPr>
        <p:txBody>
          <a:bodyPr wrap="none" lIns="0" tIns="0" rIns="0" bIns="0" rtlCol="0" anchor="t"/>
          <a:lstStyle/>
          <a:p>
            <a:pPr marL="0" indent="0" algn="l">
              <a:lnSpc>
                <a:spcPts val="4800"/>
              </a:lnSpc>
              <a:buNone/>
            </a:pPr>
            <a:r>
              <a:rPr lang="en-US" sz="3800" dirty="0">
                <a:solidFill>
                  <a:srgbClr val="484237"/>
                </a:solidFill>
                <a:latin typeface="Gelasio Semi Bold" pitchFamily="34" charset="0"/>
                <a:ea typeface="Gelasio Semi Bold" pitchFamily="34" charset="-122"/>
                <a:cs typeface="Gelasio Semi Bold" pitchFamily="34" charset="-120"/>
              </a:rPr>
              <a:t>Academic Faculties &amp; </a:t>
            </a:r>
            <a:r>
              <a:rPr lang="en-US" sz="3200" dirty="0">
                <a:solidFill>
                  <a:srgbClr val="484237"/>
                </a:solidFill>
                <a:latin typeface="Gelasio Semi Bold" pitchFamily="34" charset="0"/>
                <a:ea typeface="Gelasio Semi Bold" pitchFamily="34" charset="-122"/>
                <a:cs typeface="Gelasio Semi Bold" pitchFamily="34" charset="-120"/>
              </a:rPr>
              <a:t>Programs</a:t>
            </a:r>
            <a:endParaRPr lang="en-US" sz="3800" dirty="0"/>
          </a:p>
        </p:txBody>
      </p:sp>
      <p:sp>
        <p:nvSpPr>
          <p:cNvPr id="3" name="Text 1"/>
          <p:cNvSpPr/>
          <p:nvPr/>
        </p:nvSpPr>
        <p:spPr>
          <a:xfrm>
            <a:off x="782241" y="1619250"/>
            <a:ext cx="6294358" cy="938689"/>
          </a:xfrm>
          <a:prstGeom prst="rect">
            <a:avLst/>
          </a:prstGeom>
          <a:noFill/>
          <a:ln/>
        </p:spPr>
        <p:txBody>
          <a:bodyPr wrap="square" lIns="0" tIns="0" rIns="0" bIns="0" rtlCol="0" anchor="t"/>
          <a:lstStyle/>
          <a:p>
            <a:pPr marL="0" indent="0" algn="l">
              <a:lnSpc>
                <a:spcPts val="2450"/>
              </a:lnSpc>
              <a:buNone/>
            </a:pPr>
            <a:r>
              <a:rPr lang="en-US" dirty="0">
                <a:latin typeface="Gelasio" pitchFamily="34" charset="0"/>
                <a:ea typeface="Gelasio" pitchFamily="34" charset="-122"/>
                <a:cs typeface="Gelasio" pitchFamily="34" charset="-120"/>
              </a:rPr>
              <a:t>Dalanj University offers a comprehensive range of academic programs across diverse fields, designed to meet the evolving demands of the job market and societal needs.</a:t>
            </a:r>
            <a:endParaRPr lang="en-US" dirty="0"/>
          </a:p>
        </p:txBody>
      </p:sp>
      <p:sp>
        <p:nvSpPr>
          <p:cNvPr id="4" name="Text 2"/>
          <p:cNvSpPr/>
          <p:nvPr/>
        </p:nvSpPr>
        <p:spPr>
          <a:xfrm>
            <a:off x="782241" y="2733913"/>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Medicine &amp; Health Sciences:</a:t>
            </a:r>
            <a:r>
              <a:rPr lang="en-US" sz="1700" dirty="0">
                <a:latin typeface="Gelasio" pitchFamily="34" charset="0"/>
                <a:ea typeface="Gelasio" pitchFamily="34" charset="-122"/>
                <a:cs typeface="Gelasio" pitchFamily="34" charset="-120"/>
              </a:rPr>
              <a:t> MBBS, Nursing, Public Health, Midwifery, Medical Assistance Diplomas</a:t>
            </a:r>
            <a:endParaRPr lang="en-US" sz="1700" dirty="0"/>
          </a:p>
        </p:txBody>
      </p:sp>
      <p:sp>
        <p:nvSpPr>
          <p:cNvPr id="5" name="Text 3"/>
          <p:cNvSpPr/>
          <p:nvPr/>
        </p:nvSpPr>
        <p:spPr>
          <a:xfrm>
            <a:off x="782241" y="3428048"/>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Agricultural Sciences:</a:t>
            </a:r>
            <a:r>
              <a:rPr lang="en-US" sz="1700" dirty="0">
                <a:latin typeface="Gelasio" pitchFamily="34" charset="0"/>
                <a:ea typeface="Gelasio" pitchFamily="34" charset="-122"/>
                <a:cs typeface="Gelasio" pitchFamily="34" charset="-120"/>
              </a:rPr>
              <a:t> Animal/Crop Production, Soil, Forestry, Agri-Engineering, Food Tech</a:t>
            </a:r>
            <a:endParaRPr lang="en-US" sz="1700" dirty="0"/>
          </a:p>
        </p:txBody>
      </p:sp>
      <p:sp>
        <p:nvSpPr>
          <p:cNvPr id="6" name="Text 4"/>
          <p:cNvSpPr/>
          <p:nvPr/>
        </p:nvSpPr>
        <p:spPr>
          <a:xfrm>
            <a:off x="782241" y="4122182"/>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Computer Science &amp; IT:</a:t>
            </a:r>
            <a:r>
              <a:rPr lang="en-US" sz="1700" dirty="0">
                <a:latin typeface="Gelasio" pitchFamily="34" charset="0"/>
                <a:ea typeface="Gelasio" pitchFamily="34" charset="-122"/>
                <a:cs typeface="Gelasio" pitchFamily="34" charset="-120"/>
              </a:rPr>
              <a:t> Computer Science, IT, Information Systems, Diplomas</a:t>
            </a:r>
            <a:endParaRPr lang="en-US" sz="1700" dirty="0"/>
          </a:p>
        </p:txBody>
      </p:sp>
      <p:sp>
        <p:nvSpPr>
          <p:cNvPr id="7" name="Text 5"/>
          <p:cNvSpPr/>
          <p:nvPr/>
        </p:nvSpPr>
        <p:spPr>
          <a:xfrm>
            <a:off x="782241" y="4816316"/>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Economic &amp; Social Studies:</a:t>
            </a:r>
            <a:r>
              <a:rPr lang="en-US" sz="1700" dirty="0">
                <a:latin typeface="Gelasio" pitchFamily="34" charset="0"/>
                <a:ea typeface="Gelasio" pitchFamily="34" charset="-122"/>
                <a:cs typeface="Gelasio" pitchFamily="34" charset="-120"/>
              </a:rPr>
              <a:t> Accounting, Business, Sociology, Economics, Public Administration</a:t>
            </a:r>
            <a:endParaRPr lang="en-US" sz="1700" dirty="0"/>
          </a:p>
        </p:txBody>
      </p:sp>
      <p:sp>
        <p:nvSpPr>
          <p:cNvPr id="8" name="Text 6"/>
          <p:cNvSpPr/>
          <p:nvPr/>
        </p:nvSpPr>
        <p:spPr>
          <a:xfrm>
            <a:off x="782241" y="5510451"/>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Basic Sciences:</a:t>
            </a:r>
            <a:r>
              <a:rPr lang="en-US" sz="1700" dirty="0">
                <a:latin typeface="Gelasio" pitchFamily="34" charset="0"/>
                <a:ea typeface="Gelasio" pitchFamily="34" charset="-122"/>
                <a:cs typeface="Gelasio" pitchFamily="34" charset="-120"/>
              </a:rPr>
              <a:t> Zoology, Chemistry, Physics, Mathematics &amp; Computer Science</a:t>
            </a:r>
            <a:endParaRPr lang="en-US" sz="1700" dirty="0"/>
          </a:p>
        </p:txBody>
      </p:sp>
      <p:sp>
        <p:nvSpPr>
          <p:cNvPr id="9" name="Text 7"/>
          <p:cNvSpPr/>
          <p:nvPr/>
        </p:nvSpPr>
        <p:spPr>
          <a:xfrm>
            <a:off x="782241" y="6204585"/>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Education:</a:t>
            </a:r>
            <a:r>
              <a:rPr lang="en-US" sz="1700" dirty="0">
                <a:latin typeface="Gelasio" pitchFamily="34" charset="0"/>
                <a:ea typeface="Gelasio" pitchFamily="34" charset="-122"/>
                <a:cs typeface="Gelasio" pitchFamily="34" charset="-120"/>
              </a:rPr>
              <a:t> Islamic Studies, Arabic, English, Geography, History, Science Teaching</a:t>
            </a:r>
            <a:endParaRPr lang="en-US" sz="1700" dirty="0"/>
          </a:p>
        </p:txBody>
      </p:sp>
      <p:sp>
        <p:nvSpPr>
          <p:cNvPr id="11" name="Text 8"/>
          <p:cNvSpPr/>
          <p:nvPr/>
        </p:nvSpPr>
        <p:spPr>
          <a:xfrm>
            <a:off x="7561421" y="3838813"/>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Teacher Education:</a:t>
            </a:r>
            <a:r>
              <a:rPr lang="en-US" sz="1700" dirty="0">
                <a:latin typeface="Gelasio" pitchFamily="34" charset="0"/>
                <a:ea typeface="Gelasio" pitchFamily="34" charset="-122"/>
                <a:cs typeface="Gelasio" pitchFamily="34" charset="-120"/>
              </a:rPr>
              <a:t> Preschool, Educational Activities, Math, Social Sciences</a:t>
            </a:r>
            <a:endParaRPr lang="en-US" sz="1700" dirty="0"/>
          </a:p>
        </p:txBody>
      </p:sp>
      <p:sp>
        <p:nvSpPr>
          <p:cNvPr id="12" name="Text 9"/>
          <p:cNvSpPr/>
          <p:nvPr/>
        </p:nvSpPr>
        <p:spPr>
          <a:xfrm>
            <a:off x="7561421" y="4532948"/>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Physical Education:</a:t>
            </a:r>
            <a:r>
              <a:rPr lang="en-US" sz="1700" dirty="0">
                <a:latin typeface="Gelasio" pitchFamily="34" charset="0"/>
                <a:ea typeface="Gelasio" pitchFamily="34" charset="-122"/>
                <a:cs typeface="Gelasio" pitchFamily="34" charset="-120"/>
              </a:rPr>
              <a:t> Health &amp; Recreation, Supervision, Sports Science</a:t>
            </a:r>
            <a:endParaRPr lang="en-US" sz="1700" dirty="0"/>
          </a:p>
        </p:txBody>
      </p:sp>
      <p:sp>
        <p:nvSpPr>
          <p:cNvPr id="13" name="Text 10"/>
          <p:cNvSpPr/>
          <p:nvPr/>
        </p:nvSpPr>
        <p:spPr>
          <a:xfrm>
            <a:off x="7561421" y="5227082"/>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Community Development:</a:t>
            </a:r>
            <a:r>
              <a:rPr lang="en-US" sz="1700" dirty="0">
                <a:latin typeface="Gelasio" pitchFamily="34" charset="0"/>
                <a:ea typeface="Gelasio" pitchFamily="34" charset="-122"/>
                <a:cs typeface="Gelasio" pitchFamily="34" charset="-120"/>
              </a:rPr>
              <a:t> Women’s Empowerment, Capacity-Building Programs</a:t>
            </a:r>
            <a:endParaRPr lang="en-US" sz="1700" dirty="0"/>
          </a:p>
        </p:txBody>
      </p:sp>
      <p:sp>
        <p:nvSpPr>
          <p:cNvPr id="14" name="Text 11"/>
          <p:cNvSpPr/>
          <p:nvPr/>
        </p:nvSpPr>
        <p:spPr>
          <a:xfrm>
            <a:off x="7561421" y="5921216"/>
            <a:ext cx="6294358" cy="312896"/>
          </a:xfrm>
          <a:prstGeom prst="rect">
            <a:avLst/>
          </a:prstGeom>
          <a:noFill/>
          <a:ln/>
        </p:spPr>
        <p:txBody>
          <a:bodyPr wrap="non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Graduate Studies:</a:t>
            </a:r>
            <a:r>
              <a:rPr lang="en-US" sz="1700" dirty="0">
                <a:latin typeface="Gelasio" pitchFamily="34" charset="0"/>
                <a:ea typeface="Gelasio" pitchFamily="34" charset="-122"/>
                <a:cs typeface="Gelasio" pitchFamily="34" charset="-120"/>
              </a:rPr>
              <a:t> Master’s and PhD programs across disciplines</a:t>
            </a:r>
            <a:endParaRPr lang="en-US" sz="1700" dirty="0"/>
          </a:p>
        </p:txBody>
      </p:sp>
      <p:sp>
        <p:nvSpPr>
          <p:cNvPr id="15" name="Text 12"/>
          <p:cNvSpPr/>
          <p:nvPr/>
        </p:nvSpPr>
        <p:spPr>
          <a:xfrm>
            <a:off x="7561421" y="6302454"/>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Earth Sciences:</a:t>
            </a:r>
            <a:r>
              <a:rPr lang="en-US" sz="1700" dirty="0">
                <a:latin typeface="Gelasio" pitchFamily="34" charset="0"/>
                <a:ea typeface="Gelasio" pitchFamily="34" charset="-122"/>
                <a:cs typeface="Gelasio" pitchFamily="34" charset="-120"/>
              </a:rPr>
              <a:t> Mining, Petroleum, Environmental &amp; Engineering Geology</a:t>
            </a:r>
            <a:endParaRPr lang="en-US" sz="1700" dirty="0"/>
          </a:p>
        </p:txBody>
      </p:sp>
      <p:sp>
        <p:nvSpPr>
          <p:cNvPr id="16" name="Text 13"/>
          <p:cNvSpPr/>
          <p:nvPr/>
        </p:nvSpPr>
        <p:spPr>
          <a:xfrm>
            <a:off x="7561421" y="6996589"/>
            <a:ext cx="6294358" cy="625793"/>
          </a:xfrm>
          <a:prstGeom prst="rect">
            <a:avLst/>
          </a:prstGeom>
          <a:noFill/>
          <a:ln/>
        </p:spPr>
        <p:txBody>
          <a:bodyPr wrap="square" lIns="0" tIns="0" rIns="0" bIns="0" rtlCol="0" anchor="t"/>
          <a:lstStyle/>
          <a:p>
            <a:pPr marL="342900" indent="-342900" algn="l">
              <a:lnSpc>
                <a:spcPts val="2450"/>
              </a:lnSpc>
              <a:buSzPct val="100000"/>
              <a:buChar char="•"/>
            </a:pPr>
            <a:r>
              <a:rPr lang="en-US" sz="1700" b="1" dirty="0">
                <a:latin typeface="Gelasio" pitchFamily="34" charset="0"/>
                <a:ea typeface="Gelasio" pitchFamily="34" charset="-122"/>
                <a:cs typeface="Gelasio" pitchFamily="34" charset="-120"/>
              </a:rPr>
              <a:t>Sharia &amp; Law:</a:t>
            </a:r>
            <a:r>
              <a:rPr lang="en-US" sz="1700" dirty="0">
                <a:latin typeface="Gelasio" pitchFamily="34" charset="0"/>
                <a:ea typeface="Gelasio" pitchFamily="34" charset="-122"/>
                <a:cs typeface="Gelasio" pitchFamily="34" charset="-120"/>
              </a:rPr>
              <a:t> BSc in Sharia, BSc in Law (curriculum coordination ongoing)</a:t>
            </a:r>
            <a:endParaRPr lang="en-US" sz="1700" dirty="0"/>
          </a:p>
        </p:txBody>
      </p:sp>
      <p:pic>
        <p:nvPicPr>
          <p:cNvPr id="20" name="Picture 19">
            <a:extLst>
              <a:ext uri="{FF2B5EF4-FFF2-40B4-BE49-F238E27FC236}">
                <a16:creationId xmlns:a16="http://schemas.microsoft.com/office/drawing/2014/main" id="{CCBC6595-C193-323B-4438-D44877760D4D}"/>
              </a:ext>
            </a:extLst>
          </p:cNvPr>
          <p:cNvPicPr>
            <a:picLocks noChangeAspect="1"/>
          </p:cNvPicPr>
          <p:nvPr/>
        </p:nvPicPr>
        <p:blipFill>
          <a:blip r:embed="rId4"/>
          <a:srcRect l="19295" t="16813" b="15343"/>
          <a:stretch>
            <a:fillRect/>
          </a:stretch>
        </p:blipFill>
        <p:spPr>
          <a:xfrm>
            <a:off x="8074461" y="495400"/>
            <a:ext cx="3292078" cy="2764581"/>
          </a:xfrm>
          <a:prstGeom prst="rect">
            <a:avLst/>
          </a:prstGeom>
        </p:spPr>
      </p:pic>
      <p:pic>
        <p:nvPicPr>
          <p:cNvPr id="24" name="Picture 23">
            <a:extLst>
              <a:ext uri="{FF2B5EF4-FFF2-40B4-BE49-F238E27FC236}">
                <a16:creationId xmlns:a16="http://schemas.microsoft.com/office/drawing/2014/main" id="{6DE6CDF6-F0D4-E74E-0DDA-93D90B33F52C}"/>
              </a:ext>
            </a:extLst>
          </p:cNvPr>
          <p:cNvPicPr>
            <a:picLocks noChangeAspect="1"/>
          </p:cNvPicPr>
          <p:nvPr/>
        </p:nvPicPr>
        <p:blipFill>
          <a:blip r:embed="rId5"/>
          <a:srcRect l="36321" b="15297"/>
          <a:stretch>
            <a:fillRect/>
          </a:stretch>
        </p:blipFill>
        <p:spPr>
          <a:xfrm>
            <a:off x="11366539" y="466826"/>
            <a:ext cx="3191987" cy="28217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80906"/>
            <a:ext cx="10410706" cy="589121"/>
          </a:xfrm>
          <a:prstGeom prst="rect">
            <a:avLst/>
          </a:prstGeom>
          <a:noFill/>
          <a:ln/>
        </p:spPr>
        <p:txBody>
          <a:bodyPr wrap="none" lIns="0" tIns="0" rIns="0" bIns="0" rtlCol="0" anchor="t"/>
          <a:lstStyle/>
          <a:p>
            <a:pPr marL="0" indent="0" algn="l">
              <a:lnSpc>
                <a:spcPts val="4600"/>
              </a:lnSpc>
              <a:buNone/>
            </a:pPr>
            <a:r>
              <a:rPr lang="en-US" sz="3700" dirty="0">
                <a:solidFill>
                  <a:srgbClr val="484237"/>
                </a:solidFill>
                <a:latin typeface="Gelasio Semi Bold" pitchFamily="34" charset="0"/>
                <a:ea typeface="Gelasio Semi Bold" pitchFamily="34" charset="-122"/>
                <a:cs typeface="Gelasio Semi Bold" pitchFamily="34" charset="-120"/>
              </a:rPr>
              <a:t>Research Centers &amp; Community Engagement</a:t>
            </a:r>
            <a:endParaRPr lang="en-US" sz="3700" dirty="0"/>
          </a:p>
        </p:txBody>
      </p:sp>
      <p:sp>
        <p:nvSpPr>
          <p:cNvPr id="3" name="Text 1"/>
          <p:cNvSpPr/>
          <p:nvPr/>
        </p:nvSpPr>
        <p:spPr>
          <a:xfrm>
            <a:off x="793790" y="1641277"/>
            <a:ext cx="2356842" cy="294680"/>
          </a:xfrm>
          <a:prstGeom prst="rect">
            <a:avLst/>
          </a:prstGeom>
          <a:noFill/>
          <a:ln/>
        </p:spPr>
        <p:txBody>
          <a:bodyPr wrap="none" lIns="0" tIns="0" rIns="0" bIns="0" rtlCol="0" anchor="t"/>
          <a:lstStyle/>
          <a:p>
            <a:pPr marL="0" indent="0" algn="l">
              <a:lnSpc>
                <a:spcPts val="2300"/>
              </a:lnSpc>
              <a:buNone/>
            </a:pPr>
            <a:r>
              <a:rPr lang="en-US" sz="2000" dirty="0">
                <a:solidFill>
                  <a:srgbClr val="484237"/>
                </a:solidFill>
                <a:latin typeface="Gelasio Semi Bold" pitchFamily="34" charset="0"/>
                <a:ea typeface="Gelasio Semi Bold" pitchFamily="34" charset="-122"/>
                <a:cs typeface="Gelasio Semi Bold" pitchFamily="34" charset="-120"/>
              </a:rPr>
              <a:t>Major Centers</a:t>
            </a:r>
            <a:endParaRPr lang="en-US" sz="2000" dirty="0"/>
          </a:p>
        </p:txBody>
      </p:sp>
      <p:sp>
        <p:nvSpPr>
          <p:cNvPr id="4" name="Shape 2"/>
          <p:cNvSpPr/>
          <p:nvPr/>
        </p:nvSpPr>
        <p:spPr>
          <a:xfrm>
            <a:off x="793790" y="2148007"/>
            <a:ext cx="6291382" cy="724376"/>
          </a:xfrm>
          <a:prstGeom prst="roundRect">
            <a:avLst>
              <a:gd name="adj" fmla="val 3904"/>
            </a:avLst>
          </a:prstGeom>
          <a:noFill/>
          <a:ln w="22860">
            <a:solidFill>
              <a:srgbClr val="D4CEC3"/>
            </a:solidFill>
            <a:prstDash val="solid"/>
          </a:ln>
        </p:spPr>
      </p:sp>
      <p:sp>
        <p:nvSpPr>
          <p:cNvPr id="5" name="Text 3"/>
          <p:cNvSpPr/>
          <p:nvPr/>
        </p:nvSpPr>
        <p:spPr>
          <a:xfrm>
            <a:off x="1005126" y="2359343"/>
            <a:ext cx="5868710" cy="301704"/>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Informatics Center</a:t>
            </a:r>
            <a:endParaRPr lang="en-US" dirty="0"/>
          </a:p>
        </p:txBody>
      </p:sp>
      <p:sp>
        <p:nvSpPr>
          <p:cNvPr id="6" name="Shape 4"/>
          <p:cNvSpPr/>
          <p:nvPr/>
        </p:nvSpPr>
        <p:spPr>
          <a:xfrm>
            <a:off x="793790" y="3060859"/>
            <a:ext cx="6291382" cy="724376"/>
          </a:xfrm>
          <a:prstGeom prst="roundRect">
            <a:avLst>
              <a:gd name="adj" fmla="val 3904"/>
            </a:avLst>
          </a:prstGeom>
          <a:noFill/>
          <a:ln w="22860">
            <a:solidFill>
              <a:srgbClr val="D4CEC3"/>
            </a:solidFill>
            <a:prstDash val="solid"/>
          </a:ln>
        </p:spPr>
      </p:sp>
      <p:sp>
        <p:nvSpPr>
          <p:cNvPr id="7" name="Text 5"/>
          <p:cNvSpPr/>
          <p:nvPr/>
        </p:nvSpPr>
        <p:spPr>
          <a:xfrm>
            <a:off x="1005126" y="3272195"/>
            <a:ext cx="5868710" cy="301704"/>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Peace &amp; Development Studies Center</a:t>
            </a:r>
            <a:endParaRPr lang="en-US" dirty="0"/>
          </a:p>
        </p:txBody>
      </p:sp>
      <p:sp>
        <p:nvSpPr>
          <p:cNvPr id="8" name="Shape 6"/>
          <p:cNvSpPr/>
          <p:nvPr/>
        </p:nvSpPr>
        <p:spPr>
          <a:xfrm>
            <a:off x="793790" y="3973711"/>
            <a:ext cx="6291382" cy="724376"/>
          </a:xfrm>
          <a:prstGeom prst="roundRect">
            <a:avLst>
              <a:gd name="adj" fmla="val 3904"/>
            </a:avLst>
          </a:prstGeom>
          <a:noFill/>
          <a:ln w="22860">
            <a:solidFill>
              <a:srgbClr val="D4CEC3"/>
            </a:solidFill>
            <a:prstDash val="solid"/>
          </a:ln>
        </p:spPr>
      </p:sp>
      <p:sp>
        <p:nvSpPr>
          <p:cNvPr id="9" name="Text 7"/>
          <p:cNvSpPr/>
          <p:nvPr/>
        </p:nvSpPr>
        <p:spPr>
          <a:xfrm>
            <a:off x="1005126" y="4185047"/>
            <a:ext cx="5868710" cy="301704"/>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Human Resources Development Center</a:t>
            </a:r>
            <a:endParaRPr lang="en-US" dirty="0"/>
          </a:p>
        </p:txBody>
      </p:sp>
      <p:sp>
        <p:nvSpPr>
          <p:cNvPr id="10" name="Shape 8"/>
          <p:cNvSpPr/>
          <p:nvPr/>
        </p:nvSpPr>
        <p:spPr>
          <a:xfrm>
            <a:off x="793790" y="4886563"/>
            <a:ext cx="6291382" cy="724376"/>
          </a:xfrm>
          <a:prstGeom prst="roundRect">
            <a:avLst>
              <a:gd name="adj" fmla="val 3904"/>
            </a:avLst>
          </a:prstGeom>
          <a:noFill/>
          <a:ln w="22860">
            <a:solidFill>
              <a:srgbClr val="D4CEC3"/>
            </a:solidFill>
            <a:prstDash val="solid"/>
          </a:ln>
        </p:spPr>
      </p:sp>
      <p:sp>
        <p:nvSpPr>
          <p:cNvPr id="11" name="Text 9"/>
          <p:cNvSpPr/>
          <p:nvPr/>
        </p:nvSpPr>
        <p:spPr>
          <a:xfrm>
            <a:off x="1005126" y="5097899"/>
            <a:ext cx="5868710" cy="301704"/>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Psychological Support &amp; Counseling Center</a:t>
            </a:r>
            <a:endParaRPr lang="en-US" dirty="0"/>
          </a:p>
        </p:txBody>
      </p:sp>
      <p:sp>
        <p:nvSpPr>
          <p:cNvPr id="12" name="Shape 10"/>
          <p:cNvSpPr/>
          <p:nvPr/>
        </p:nvSpPr>
        <p:spPr>
          <a:xfrm>
            <a:off x="793790" y="5799415"/>
            <a:ext cx="6291382" cy="724376"/>
          </a:xfrm>
          <a:prstGeom prst="roundRect">
            <a:avLst>
              <a:gd name="adj" fmla="val 3904"/>
            </a:avLst>
          </a:prstGeom>
          <a:noFill/>
          <a:ln w="22860">
            <a:solidFill>
              <a:srgbClr val="D4CEC3"/>
            </a:solidFill>
            <a:prstDash val="solid"/>
          </a:ln>
        </p:spPr>
      </p:sp>
      <p:sp>
        <p:nvSpPr>
          <p:cNvPr id="13" name="Text 11"/>
          <p:cNvSpPr/>
          <p:nvPr/>
        </p:nvSpPr>
        <p:spPr>
          <a:xfrm>
            <a:off x="1005126" y="6010751"/>
            <a:ext cx="5868710" cy="301704"/>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Biotechnology Center</a:t>
            </a:r>
            <a:endParaRPr lang="en-US" dirty="0"/>
          </a:p>
        </p:txBody>
      </p:sp>
      <p:sp>
        <p:nvSpPr>
          <p:cNvPr id="14" name="Shape 12"/>
          <p:cNvSpPr/>
          <p:nvPr/>
        </p:nvSpPr>
        <p:spPr>
          <a:xfrm>
            <a:off x="793790" y="6712268"/>
            <a:ext cx="6291382" cy="724376"/>
          </a:xfrm>
          <a:prstGeom prst="roundRect">
            <a:avLst>
              <a:gd name="adj" fmla="val 3904"/>
            </a:avLst>
          </a:prstGeom>
          <a:noFill/>
          <a:ln w="22860">
            <a:solidFill>
              <a:srgbClr val="D4CEC3"/>
            </a:solidFill>
            <a:prstDash val="solid"/>
          </a:ln>
        </p:spPr>
      </p:sp>
      <p:sp>
        <p:nvSpPr>
          <p:cNvPr id="15" name="Text 13"/>
          <p:cNvSpPr/>
          <p:nvPr/>
        </p:nvSpPr>
        <p:spPr>
          <a:xfrm>
            <a:off x="1005126" y="6923603"/>
            <a:ext cx="5868710" cy="301704"/>
          </a:xfrm>
          <a:prstGeom prst="rect">
            <a:avLst/>
          </a:prstGeom>
          <a:noFill/>
          <a:ln/>
        </p:spPr>
        <p:txBody>
          <a:bodyPr wrap="none" lIns="0" tIns="0" rIns="0" bIns="0" rtlCol="0" anchor="t"/>
          <a:lstStyle/>
          <a:p>
            <a:pPr marL="0" indent="0" algn="l">
              <a:lnSpc>
                <a:spcPts val="2350"/>
              </a:lnSpc>
              <a:buNone/>
            </a:pPr>
            <a:r>
              <a:rPr lang="en-US" dirty="0">
                <a:solidFill>
                  <a:srgbClr val="746558"/>
                </a:solidFill>
                <a:latin typeface="Gelasio" pitchFamily="34" charset="0"/>
                <a:ea typeface="Gelasio" pitchFamily="34" charset="-122"/>
                <a:cs typeface="Gelasio" pitchFamily="34" charset="-120"/>
              </a:rPr>
              <a:t>Popular Heritage Center</a:t>
            </a:r>
            <a:endParaRPr lang="en-US" dirty="0"/>
          </a:p>
        </p:txBody>
      </p:sp>
      <p:sp>
        <p:nvSpPr>
          <p:cNvPr id="16" name="Text 14"/>
          <p:cNvSpPr/>
          <p:nvPr/>
        </p:nvSpPr>
        <p:spPr>
          <a:xfrm>
            <a:off x="7552849" y="1641277"/>
            <a:ext cx="2356842" cy="294680"/>
          </a:xfrm>
          <a:prstGeom prst="rect">
            <a:avLst/>
          </a:prstGeom>
          <a:noFill/>
          <a:ln/>
        </p:spPr>
        <p:txBody>
          <a:bodyPr wrap="none" lIns="0" tIns="0" rIns="0" bIns="0" rtlCol="0" anchor="t"/>
          <a:lstStyle/>
          <a:p>
            <a:pPr marL="0" indent="0" algn="l">
              <a:lnSpc>
                <a:spcPts val="2300"/>
              </a:lnSpc>
              <a:buNone/>
            </a:pPr>
            <a:r>
              <a:rPr lang="en-US" sz="2000" dirty="0">
                <a:solidFill>
                  <a:srgbClr val="484237"/>
                </a:solidFill>
                <a:latin typeface="Gelasio Semi Bold" pitchFamily="34" charset="0"/>
                <a:ea typeface="Gelasio Semi Bold" pitchFamily="34" charset="-122"/>
                <a:cs typeface="Gelasio Semi Bold" pitchFamily="34" charset="-120"/>
              </a:rPr>
              <a:t>Community Focus</a:t>
            </a:r>
            <a:endParaRPr lang="en-US" sz="2000" dirty="0"/>
          </a:p>
        </p:txBody>
      </p:sp>
      <p:sp>
        <p:nvSpPr>
          <p:cNvPr id="18" name="Text 15"/>
          <p:cNvSpPr/>
          <p:nvPr/>
        </p:nvSpPr>
        <p:spPr>
          <a:xfrm>
            <a:off x="7542075" y="5256490"/>
            <a:ext cx="6291382" cy="1508522"/>
          </a:xfrm>
          <a:prstGeom prst="rect">
            <a:avLst/>
          </a:prstGeom>
          <a:noFill/>
          <a:ln/>
        </p:spPr>
        <p:txBody>
          <a:bodyPr wrap="square" lIns="0" tIns="0" rIns="0" bIns="0" rtlCol="0" anchor="t"/>
          <a:lstStyle/>
          <a:p>
            <a:pPr marL="0" indent="0" algn="l">
              <a:lnSpc>
                <a:spcPts val="2350"/>
              </a:lnSpc>
              <a:buNone/>
            </a:pPr>
            <a:r>
              <a:rPr lang="en-US" sz="1700" dirty="0">
                <a:solidFill>
                  <a:srgbClr val="746558"/>
                </a:solidFill>
                <a:latin typeface="Gelasio" pitchFamily="34" charset="0"/>
                <a:ea typeface="Gelasio" pitchFamily="34" charset="-122"/>
                <a:cs typeface="Gelasio" pitchFamily="34" charset="-120"/>
              </a:rPr>
              <a:t>Dalanj University is deeply committed to community development, fostering partnerships in women's empowerment, psychological support, and peacebuilding initiatives. We actively engage in rural development projects across South Kordofan, leveraging our academic expertise to address local challenges and uplift communities.</a:t>
            </a:r>
            <a:endParaRPr lang="en-US" sz="1700" dirty="0"/>
          </a:p>
        </p:txBody>
      </p:sp>
      <p:pic>
        <p:nvPicPr>
          <p:cNvPr id="20" name="Picture 19">
            <a:extLst>
              <a:ext uri="{FF2B5EF4-FFF2-40B4-BE49-F238E27FC236}">
                <a16:creationId xmlns:a16="http://schemas.microsoft.com/office/drawing/2014/main" id="{45CB341C-AE7A-18FB-6A66-4BF5148D140B}"/>
              </a:ext>
            </a:extLst>
          </p:cNvPr>
          <p:cNvPicPr>
            <a:picLocks noChangeAspect="1"/>
          </p:cNvPicPr>
          <p:nvPr/>
        </p:nvPicPr>
        <p:blipFill>
          <a:blip r:embed="rId3"/>
          <a:stretch>
            <a:fillRect/>
          </a:stretch>
        </p:blipFill>
        <p:spPr>
          <a:xfrm>
            <a:off x="7542075" y="1973782"/>
            <a:ext cx="4611825" cy="31554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699855"/>
            <a:ext cx="10178772" cy="620078"/>
          </a:xfrm>
          <a:prstGeom prst="rect">
            <a:avLst/>
          </a:prstGeom>
          <a:noFill/>
          <a:ln/>
        </p:spPr>
        <p:txBody>
          <a:bodyPr wrap="none" lIns="0" tIns="0" rIns="0" bIns="0" rtlCol="0" anchor="t"/>
          <a:lstStyle/>
          <a:p>
            <a:pPr marL="0" indent="0" algn="l">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Importance of International Partnerships</a:t>
            </a:r>
            <a:endParaRPr lang="en-US" sz="3900" dirty="0"/>
          </a:p>
        </p:txBody>
      </p:sp>
      <p:pic>
        <p:nvPicPr>
          <p:cNvPr id="3" name="Image 0" descr="preencoded.png"/>
          <p:cNvPicPr>
            <a:picLocks noChangeAspect="1"/>
          </p:cNvPicPr>
          <p:nvPr/>
        </p:nvPicPr>
        <p:blipFill>
          <a:blip r:embed="rId3"/>
          <a:stretch>
            <a:fillRect/>
          </a:stretch>
        </p:blipFill>
        <p:spPr>
          <a:xfrm>
            <a:off x="793790" y="2716768"/>
            <a:ext cx="496133" cy="496133"/>
          </a:xfrm>
          <a:prstGeom prst="rect">
            <a:avLst/>
          </a:prstGeom>
        </p:spPr>
      </p:pic>
      <p:sp>
        <p:nvSpPr>
          <p:cNvPr id="4" name="Text 1"/>
          <p:cNvSpPr/>
          <p:nvPr/>
        </p:nvSpPr>
        <p:spPr>
          <a:xfrm>
            <a:off x="1537930" y="2834521"/>
            <a:ext cx="2480905"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Global Exchange</a:t>
            </a:r>
            <a:endParaRPr lang="en-US" sz="2000" dirty="0"/>
          </a:p>
        </p:txBody>
      </p:sp>
      <p:sp>
        <p:nvSpPr>
          <p:cNvPr id="5" name="Text 2"/>
          <p:cNvSpPr/>
          <p:nvPr/>
        </p:nvSpPr>
        <p:spPr>
          <a:xfrm>
            <a:off x="1537930" y="3263741"/>
            <a:ext cx="3438049"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Facilitating the exchange of academic expertise and fostering innovation through diverse perspectives.</a:t>
            </a:r>
            <a:endParaRPr lang="en-US" dirty="0"/>
          </a:p>
        </p:txBody>
      </p:sp>
      <p:pic>
        <p:nvPicPr>
          <p:cNvPr id="6" name="Image 1" descr="preencoded.png"/>
          <p:cNvPicPr>
            <a:picLocks noChangeAspect="1"/>
          </p:cNvPicPr>
          <p:nvPr/>
        </p:nvPicPr>
        <p:blipFill>
          <a:blip r:embed="rId4"/>
          <a:stretch>
            <a:fillRect/>
          </a:stretch>
        </p:blipFill>
        <p:spPr>
          <a:xfrm>
            <a:off x="5223986" y="2716768"/>
            <a:ext cx="496133" cy="496133"/>
          </a:xfrm>
          <a:prstGeom prst="rect">
            <a:avLst/>
          </a:prstGeom>
        </p:spPr>
      </p:pic>
      <p:sp>
        <p:nvSpPr>
          <p:cNvPr id="7" name="Text 3"/>
          <p:cNvSpPr/>
          <p:nvPr/>
        </p:nvSpPr>
        <p:spPr>
          <a:xfrm>
            <a:off x="5968127" y="2834521"/>
            <a:ext cx="2831187"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Collaborative Research</a:t>
            </a:r>
            <a:endParaRPr lang="en-US" sz="2000" dirty="0"/>
          </a:p>
        </p:txBody>
      </p:sp>
      <p:sp>
        <p:nvSpPr>
          <p:cNvPr id="8" name="Text 4"/>
          <p:cNvSpPr/>
          <p:nvPr/>
        </p:nvSpPr>
        <p:spPr>
          <a:xfrm>
            <a:off x="5968127" y="3263741"/>
            <a:ext cx="3438168"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Engaging in joint research initiatives to tackle both local and global challenges effectively.</a:t>
            </a:r>
            <a:endParaRPr lang="en-US" dirty="0"/>
          </a:p>
        </p:txBody>
      </p:sp>
      <p:pic>
        <p:nvPicPr>
          <p:cNvPr id="9" name="Image 2" descr="preencoded.png"/>
          <p:cNvPicPr>
            <a:picLocks noChangeAspect="1"/>
          </p:cNvPicPr>
          <p:nvPr/>
        </p:nvPicPr>
        <p:blipFill>
          <a:blip r:embed="rId5"/>
          <a:stretch>
            <a:fillRect/>
          </a:stretch>
        </p:blipFill>
        <p:spPr>
          <a:xfrm>
            <a:off x="9654302" y="2716768"/>
            <a:ext cx="496133" cy="496133"/>
          </a:xfrm>
          <a:prstGeom prst="rect">
            <a:avLst/>
          </a:prstGeom>
        </p:spPr>
      </p:pic>
      <p:sp>
        <p:nvSpPr>
          <p:cNvPr id="10" name="Text 5"/>
          <p:cNvSpPr/>
          <p:nvPr/>
        </p:nvSpPr>
        <p:spPr>
          <a:xfrm>
            <a:off x="10398443" y="2834521"/>
            <a:ext cx="2797493"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Diverse Methodologies</a:t>
            </a:r>
            <a:endParaRPr lang="en-US" sz="2000" dirty="0"/>
          </a:p>
        </p:txBody>
      </p:sp>
      <p:sp>
        <p:nvSpPr>
          <p:cNvPr id="11" name="Text 6"/>
          <p:cNvSpPr/>
          <p:nvPr/>
        </p:nvSpPr>
        <p:spPr>
          <a:xfrm>
            <a:off x="10398443" y="3263741"/>
            <a:ext cx="3438168" cy="127015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Accessing varied educational methodologies and approaches, enriching the learning experience for students and faculty.</a:t>
            </a:r>
            <a:endParaRPr lang="en-US" dirty="0"/>
          </a:p>
        </p:txBody>
      </p:sp>
      <p:pic>
        <p:nvPicPr>
          <p:cNvPr id="12" name="Image 3" descr="preencoded.png"/>
          <p:cNvPicPr>
            <a:picLocks noChangeAspect="1"/>
          </p:cNvPicPr>
          <p:nvPr/>
        </p:nvPicPr>
        <p:blipFill>
          <a:blip r:embed="rId6"/>
          <a:stretch>
            <a:fillRect/>
          </a:stretch>
        </p:blipFill>
        <p:spPr>
          <a:xfrm>
            <a:off x="793790" y="5030033"/>
            <a:ext cx="496133" cy="496133"/>
          </a:xfrm>
          <a:prstGeom prst="rect">
            <a:avLst/>
          </a:prstGeom>
        </p:spPr>
      </p:pic>
      <p:sp>
        <p:nvSpPr>
          <p:cNvPr id="13" name="Text 7"/>
          <p:cNvSpPr/>
          <p:nvPr/>
        </p:nvSpPr>
        <p:spPr>
          <a:xfrm>
            <a:off x="1537930" y="5147786"/>
            <a:ext cx="2912983"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Cultural Understanding</a:t>
            </a:r>
            <a:endParaRPr lang="en-US" sz="2000" dirty="0"/>
          </a:p>
        </p:txBody>
      </p:sp>
      <p:sp>
        <p:nvSpPr>
          <p:cNvPr id="14" name="Text 8"/>
          <p:cNvSpPr/>
          <p:nvPr/>
        </p:nvSpPr>
        <p:spPr>
          <a:xfrm>
            <a:off x="1537930" y="5577007"/>
            <a:ext cx="3438049"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Promoting cultural exchange and mutual understanding between institutions and nations.</a:t>
            </a:r>
            <a:endParaRPr lang="en-US" dirty="0"/>
          </a:p>
        </p:txBody>
      </p:sp>
      <p:pic>
        <p:nvPicPr>
          <p:cNvPr id="15" name="Image 4" descr="preencoded.png"/>
          <p:cNvPicPr>
            <a:picLocks noChangeAspect="1"/>
          </p:cNvPicPr>
          <p:nvPr/>
        </p:nvPicPr>
        <p:blipFill>
          <a:blip r:embed="rId7"/>
          <a:stretch>
            <a:fillRect/>
          </a:stretch>
        </p:blipFill>
        <p:spPr>
          <a:xfrm>
            <a:off x="5223986" y="5030033"/>
            <a:ext cx="496133" cy="496133"/>
          </a:xfrm>
          <a:prstGeom prst="rect">
            <a:avLst/>
          </a:prstGeom>
        </p:spPr>
      </p:pic>
      <p:sp>
        <p:nvSpPr>
          <p:cNvPr id="16" name="Text 9"/>
          <p:cNvSpPr/>
          <p:nvPr/>
        </p:nvSpPr>
        <p:spPr>
          <a:xfrm>
            <a:off x="5968127" y="5147786"/>
            <a:ext cx="2480905" cy="310158"/>
          </a:xfrm>
          <a:prstGeom prst="rect">
            <a:avLst/>
          </a:prstGeom>
          <a:noFill/>
          <a:ln/>
        </p:spPr>
        <p:txBody>
          <a:bodyPr wrap="none" lIns="0" tIns="0" rIns="0" bIns="0" rtlCol="0" anchor="t"/>
          <a:lstStyle/>
          <a:p>
            <a:pPr marL="0" indent="0" algn="l">
              <a:lnSpc>
                <a:spcPts val="2400"/>
              </a:lnSpc>
              <a:buNone/>
            </a:pPr>
            <a:r>
              <a:rPr lang="en-US" sz="2000" dirty="0">
                <a:solidFill>
                  <a:srgbClr val="746558"/>
                </a:solidFill>
                <a:latin typeface="Gelasio Semi Bold" pitchFamily="34" charset="0"/>
                <a:ea typeface="Gelasio Semi Bold" pitchFamily="34" charset="-122"/>
                <a:cs typeface="Gelasio Semi Bold" pitchFamily="34" charset="-120"/>
              </a:rPr>
              <a:t>Grant Access</a:t>
            </a:r>
            <a:endParaRPr lang="en-US" sz="2000" dirty="0"/>
          </a:p>
        </p:txBody>
      </p:sp>
      <p:sp>
        <p:nvSpPr>
          <p:cNvPr id="17" name="Text 10"/>
          <p:cNvSpPr/>
          <p:nvPr/>
        </p:nvSpPr>
        <p:spPr>
          <a:xfrm>
            <a:off x="5968127" y="5577007"/>
            <a:ext cx="3438168"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Gaining greater access to international grants, cutting-edge technologies, and advanced learning tools.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9990" y="818854"/>
            <a:ext cx="11388090" cy="620078"/>
          </a:xfrm>
          <a:prstGeom prst="rect">
            <a:avLst/>
          </a:prstGeom>
          <a:noFill/>
          <a:ln/>
        </p:spPr>
        <p:txBody>
          <a:bodyPr wrap="none" lIns="0" tIns="0" rIns="0" bIns="0" rtlCol="0" anchor="t"/>
          <a:lstStyle/>
          <a:p>
            <a:pPr marL="0" indent="0" algn="l">
              <a:lnSpc>
                <a:spcPts val="4850"/>
              </a:lnSpc>
              <a:buNone/>
            </a:pPr>
            <a:r>
              <a:rPr lang="en-US" sz="3900" dirty="0">
                <a:solidFill>
                  <a:srgbClr val="484237"/>
                </a:solidFill>
                <a:latin typeface="Gelasio Semi Bold" pitchFamily="34" charset="0"/>
                <a:ea typeface="Gelasio Semi Bold" pitchFamily="34" charset="-122"/>
                <a:cs typeface="Gelasio Semi Bold" pitchFamily="34" charset="-120"/>
              </a:rPr>
              <a:t>Highlighted Collaboration with Alfa University</a:t>
            </a:r>
            <a:endParaRPr lang="en-US" sz="3900" dirty="0"/>
          </a:p>
        </p:txBody>
      </p:sp>
      <p:sp>
        <p:nvSpPr>
          <p:cNvPr id="4" name="Text 1"/>
          <p:cNvSpPr/>
          <p:nvPr/>
        </p:nvSpPr>
        <p:spPr>
          <a:xfrm>
            <a:off x="7564874" y="2814876"/>
            <a:ext cx="3867150" cy="310158"/>
          </a:xfrm>
          <a:prstGeom prst="rect">
            <a:avLst/>
          </a:prstGeom>
          <a:noFill/>
          <a:ln/>
        </p:spPr>
        <p:txBody>
          <a:bodyPr wrap="none" lIns="0" tIns="0" rIns="0" bIns="0" rtlCol="0" anchor="t"/>
          <a:lstStyle/>
          <a:p>
            <a:pPr marL="0" indent="0" algn="l">
              <a:lnSpc>
                <a:spcPts val="2400"/>
              </a:lnSpc>
              <a:buNone/>
            </a:pPr>
            <a:r>
              <a:rPr lang="en-US" sz="2000" dirty="0">
                <a:solidFill>
                  <a:srgbClr val="484237"/>
                </a:solidFill>
                <a:latin typeface="Gelasio Semi Bold" pitchFamily="34" charset="0"/>
                <a:ea typeface="Gelasio Semi Bold" pitchFamily="34" charset="-122"/>
                <a:cs typeface="Gelasio Semi Bold" pitchFamily="34" charset="-120"/>
              </a:rPr>
              <a:t>Strategic Academic Partnership</a:t>
            </a:r>
            <a:endParaRPr lang="en-US" sz="2000" dirty="0"/>
          </a:p>
        </p:txBody>
      </p:sp>
      <p:sp>
        <p:nvSpPr>
          <p:cNvPr id="5" name="Text 2"/>
          <p:cNvSpPr/>
          <p:nvPr/>
        </p:nvSpPr>
        <p:spPr>
          <a:xfrm>
            <a:off x="7564874" y="3323392"/>
            <a:ext cx="6279356" cy="952619"/>
          </a:xfrm>
          <a:prstGeom prst="rect">
            <a:avLst/>
          </a:prstGeom>
          <a:noFill/>
          <a:ln/>
        </p:spPr>
        <p:txBody>
          <a:bodyPr wrap="square" lIns="0" tIns="0" rIns="0" bIns="0" rtlCol="0" anchor="t"/>
          <a:lstStyle/>
          <a:p>
            <a:pPr marL="0" indent="0" algn="l">
              <a:lnSpc>
                <a:spcPts val="2500"/>
              </a:lnSpc>
              <a:buNone/>
            </a:pPr>
            <a:r>
              <a:rPr lang="en-US" dirty="0">
                <a:solidFill>
                  <a:srgbClr val="746558"/>
                </a:solidFill>
                <a:latin typeface="Gelasio" pitchFamily="34" charset="0"/>
                <a:ea typeface="Gelasio" pitchFamily="34" charset="-122"/>
                <a:cs typeface="Gelasio" pitchFamily="34" charset="-120"/>
              </a:rPr>
              <a:t>Our partnership with </a:t>
            </a:r>
            <a:r>
              <a:rPr lang="en-US" b="1" dirty="0">
                <a:solidFill>
                  <a:srgbClr val="746558"/>
                </a:solidFill>
                <a:latin typeface="Gelasio" pitchFamily="34" charset="0"/>
                <a:ea typeface="Gelasio" pitchFamily="34" charset="-122"/>
                <a:cs typeface="Gelasio" pitchFamily="34" charset="-120"/>
              </a:rPr>
              <a:t>Alfa University College – Malaysia</a:t>
            </a:r>
            <a:r>
              <a:rPr lang="en-US" dirty="0">
                <a:solidFill>
                  <a:srgbClr val="746558"/>
                </a:solidFill>
                <a:latin typeface="Gelasio" pitchFamily="34" charset="0"/>
                <a:ea typeface="Gelasio" pitchFamily="34" charset="-122"/>
                <a:cs typeface="Gelasio" pitchFamily="34" charset="-120"/>
              </a:rPr>
              <a:t>, signed on </a:t>
            </a:r>
            <a:r>
              <a:rPr lang="en-US" dirty="0">
                <a:solidFill>
                  <a:srgbClr val="746558"/>
                </a:solidFill>
                <a:highlight>
                  <a:srgbClr val="FCEC99"/>
                </a:highlight>
                <a:latin typeface="Gelasio" pitchFamily="34" charset="0"/>
                <a:ea typeface="Gelasio" pitchFamily="34" charset="-122"/>
                <a:cs typeface="Gelasio" pitchFamily="34" charset="-120"/>
              </a:rPr>
              <a:t>11 July 2025</a:t>
            </a:r>
            <a:r>
              <a:rPr lang="en-US" dirty="0">
                <a:solidFill>
                  <a:srgbClr val="746558"/>
                </a:solidFill>
                <a:latin typeface="Gelasio" pitchFamily="34" charset="0"/>
                <a:ea typeface="Gelasio" pitchFamily="34" charset="-122"/>
                <a:cs typeface="Gelasio" pitchFamily="34" charset="-120"/>
              </a:rPr>
              <a:t>, represents a significant step in our internationalization efforts.</a:t>
            </a:r>
            <a:endParaRPr lang="en-US" dirty="0"/>
          </a:p>
        </p:txBody>
      </p:sp>
      <p:sp>
        <p:nvSpPr>
          <p:cNvPr id="6" name="Text 3"/>
          <p:cNvSpPr/>
          <p:nvPr/>
        </p:nvSpPr>
        <p:spPr>
          <a:xfrm>
            <a:off x="7564874" y="4474369"/>
            <a:ext cx="2480905" cy="310158"/>
          </a:xfrm>
          <a:prstGeom prst="rect">
            <a:avLst/>
          </a:prstGeom>
          <a:noFill/>
          <a:ln/>
        </p:spPr>
        <p:txBody>
          <a:bodyPr wrap="none" lIns="0" tIns="0" rIns="0" bIns="0" rtlCol="0" anchor="t"/>
          <a:lstStyle/>
          <a:p>
            <a:pPr marL="0" indent="0" algn="l">
              <a:lnSpc>
                <a:spcPts val="2400"/>
              </a:lnSpc>
              <a:buNone/>
            </a:pPr>
            <a:r>
              <a:rPr lang="en-US" sz="2000" dirty="0">
                <a:solidFill>
                  <a:srgbClr val="484237"/>
                </a:solidFill>
                <a:latin typeface="Gelasio Semi Bold" pitchFamily="34" charset="0"/>
                <a:ea typeface="Gelasio Semi Bold" pitchFamily="34" charset="-122"/>
                <a:cs typeface="Gelasio Semi Bold" pitchFamily="34" charset="-120"/>
              </a:rPr>
              <a:t>Focus Areas:</a:t>
            </a:r>
            <a:endParaRPr lang="en-US" sz="2000" dirty="0"/>
          </a:p>
        </p:txBody>
      </p:sp>
      <p:sp>
        <p:nvSpPr>
          <p:cNvPr id="7" name="Text 4"/>
          <p:cNvSpPr/>
          <p:nvPr/>
        </p:nvSpPr>
        <p:spPr>
          <a:xfrm>
            <a:off x="7564874" y="4982885"/>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746558"/>
                </a:solidFill>
                <a:latin typeface="Gelasio" pitchFamily="34" charset="0"/>
                <a:ea typeface="Gelasio" pitchFamily="34" charset="-122"/>
                <a:cs typeface="Gelasio" pitchFamily="34" charset="-120"/>
              </a:rPr>
              <a:t>Design, Business, and Educational Innovation</a:t>
            </a:r>
            <a:endParaRPr lang="en-US" dirty="0"/>
          </a:p>
        </p:txBody>
      </p:sp>
      <p:sp>
        <p:nvSpPr>
          <p:cNvPr id="8" name="Text 5"/>
          <p:cNvSpPr/>
          <p:nvPr/>
        </p:nvSpPr>
        <p:spPr>
          <a:xfrm>
            <a:off x="7564874" y="5369838"/>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746558"/>
                </a:solidFill>
                <a:latin typeface="Gelasio" pitchFamily="34" charset="0"/>
                <a:ea typeface="Gelasio" pitchFamily="34" charset="-122"/>
                <a:cs typeface="Gelasio" pitchFamily="34" charset="-120"/>
              </a:rPr>
              <a:t>Curriculum development and review</a:t>
            </a:r>
            <a:endParaRPr lang="en-US" dirty="0"/>
          </a:p>
        </p:txBody>
      </p:sp>
      <p:sp>
        <p:nvSpPr>
          <p:cNvPr id="9" name="Text 6"/>
          <p:cNvSpPr/>
          <p:nvPr/>
        </p:nvSpPr>
        <p:spPr>
          <a:xfrm>
            <a:off x="7564874" y="5756791"/>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746558"/>
                </a:solidFill>
                <a:latin typeface="Gelasio" pitchFamily="34" charset="0"/>
                <a:ea typeface="Gelasio" pitchFamily="34" charset="-122"/>
                <a:cs typeface="Gelasio" pitchFamily="34" charset="-120"/>
              </a:rPr>
              <a:t>Faculty and student exchange programs</a:t>
            </a:r>
            <a:endParaRPr lang="en-US" dirty="0"/>
          </a:p>
        </p:txBody>
      </p:sp>
      <p:sp>
        <p:nvSpPr>
          <p:cNvPr id="10" name="Text 7"/>
          <p:cNvSpPr/>
          <p:nvPr/>
        </p:nvSpPr>
        <p:spPr>
          <a:xfrm>
            <a:off x="7564874" y="6143744"/>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746558"/>
                </a:solidFill>
                <a:latin typeface="Gelasio" pitchFamily="34" charset="0"/>
                <a:ea typeface="Gelasio" pitchFamily="34" charset="-122"/>
                <a:cs typeface="Gelasio" pitchFamily="34" charset="-120"/>
              </a:rPr>
              <a:t>Joint workshops and collaborative research initiatives</a:t>
            </a:r>
            <a:endParaRPr lang="en-US" dirty="0"/>
          </a:p>
        </p:txBody>
      </p:sp>
      <p:sp>
        <p:nvSpPr>
          <p:cNvPr id="11" name="Rectangle 1">
            <a:extLst>
              <a:ext uri="{FF2B5EF4-FFF2-40B4-BE49-F238E27FC236}">
                <a16:creationId xmlns:a16="http://schemas.microsoft.com/office/drawing/2014/main" id="{26807AC2-D99B-C5FD-109D-4F46F7AAC545}"/>
              </a:ext>
            </a:extLst>
          </p:cNvPr>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MY"/>
          </a:p>
        </p:txBody>
      </p:sp>
      <p:pic>
        <p:nvPicPr>
          <p:cNvPr id="17" name="Picture 16">
            <a:extLst>
              <a:ext uri="{FF2B5EF4-FFF2-40B4-BE49-F238E27FC236}">
                <a16:creationId xmlns:a16="http://schemas.microsoft.com/office/drawing/2014/main" id="{218D3907-486F-D002-E3AC-BF49CC5584F7}"/>
              </a:ext>
            </a:extLst>
          </p:cNvPr>
          <p:cNvPicPr>
            <a:picLocks noChangeAspect="1"/>
          </p:cNvPicPr>
          <p:nvPr/>
        </p:nvPicPr>
        <p:blipFill>
          <a:blip r:embed="rId3"/>
          <a:stretch>
            <a:fillRect/>
          </a:stretch>
        </p:blipFill>
        <p:spPr>
          <a:xfrm>
            <a:off x="793790" y="2318862"/>
            <a:ext cx="6587040" cy="49402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4" name="Text 1"/>
          <p:cNvSpPr/>
          <p:nvPr/>
        </p:nvSpPr>
        <p:spPr>
          <a:xfrm>
            <a:off x="792361" y="544711"/>
            <a:ext cx="7559278" cy="1052513"/>
          </a:xfrm>
          <a:prstGeom prst="rect">
            <a:avLst/>
          </a:prstGeom>
          <a:noFill/>
          <a:ln/>
        </p:spPr>
        <p:txBody>
          <a:bodyPr wrap="square" lIns="0" tIns="0" rIns="0" bIns="0" rtlCol="0" anchor="t"/>
          <a:lstStyle/>
          <a:p>
            <a:pPr marL="0" indent="0" algn="l">
              <a:lnSpc>
                <a:spcPts val="4100"/>
              </a:lnSpc>
              <a:buNone/>
            </a:pPr>
            <a:r>
              <a:rPr lang="en-US" sz="3300" dirty="0">
                <a:solidFill>
                  <a:srgbClr val="484237"/>
                </a:solidFill>
                <a:latin typeface="Gelasio Semi Bold" pitchFamily="34" charset="0"/>
                <a:ea typeface="Gelasio Semi Bold" pitchFamily="34" charset="-122"/>
                <a:cs typeface="Gelasio Semi Bold" pitchFamily="34" charset="-120"/>
              </a:rPr>
              <a:t>Expanding Global Reach: MOUs and Twinning Agreements</a:t>
            </a:r>
            <a:endParaRPr lang="en-US" sz="3300" dirty="0"/>
          </a:p>
        </p:txBody>
      </p:sp>
      <p:sp>
        <p:nvSpPr>
          <p:cNvPr id="5" name="Text 2"/>
          <p:cNvSpPr/>
          <p:nvPr/>
        </p:nvSpPr>
        <p:spPr>
          <a:xfrm>
            <a:off x="815221" y="1681699"/>
            <a:ext cx="7559278" cy="750927"/>
          </a:xfrm>
          <a:prstGeom prst="rect">
            <a:avLst/>
          </a:prstGeom>
          <a:noFill/>
          <a:ln/>
        </p:spPr>
        <p:txBody>
          <a:bodyPr wrap="square" lIns="0" tIns="0" rIns="0" bIns="0" rtlCol="0" anchor="t"/>
          <a:lstStyle/>
          <a:p>
            <a:pPr marL="0" indent="0" algn="l">
              <a:lnSpc>
                <a:spcPts val="2100"/>
              </a:lnSpc>
              <a:buNone/>
            </a:pPr>
            <a:r>
              <a:rPr lang="en-US" sz="1600" dirty="0">
                <a:solidFill>
                  <a:srgbClr val="746558"/>
                </a:solidFill>
                <a:latin typeface="Gelasio" pitchFamily="34" charset="0"/>
                <a:ea typeface="Gelasio" pitchFamily="34" charset="-122"/>
                <a:cs typeface="Gelasio" pitchFamily="34" charset="-120"/>
              </a:rPr>
              <a:t>In addition to our foundational partnership with Alfa University College, Dalanj University is actively initiating other twinning agreements with regional and international institutions.</a:t>
            </a:r>
            <a:endParaRPr lang="en-US" sz="1600" dirty="0"/>
          </a:p>
        </p:txBody>
      </p:sp>
      <p:sp>
        <p:nvSpPr>
          <p:cNvPr id="6" name="Shape 3"/>
          <p:cNvSpPr/>
          <p:nvPr/>
        </p:nvSpPr>
        <p:spPr>
          <a:xfrm>
            <a:off x="792360" y="2577822"/>
            <a:ext cx="8646914" cy="1015841"/>
          </a:xfrm>
          <a:prstGeom prst="roundRect">
            <a:avLst>
              <a:gd name="adj" fmla="val 10802"/>
            </a:avLst>
          </a:prstGeom>
          <a:noFill/>
          <a:ln w="22860">
            <a:solidFill>
              <a:srgbClr val="D4CEC3"/>
            </a:solidFill>
            <a:prstDash val="solid"/>
          </a:ln>
        </p:spPr>
      </p:sp>
      <p:sp>
        <p:nvSpPr>
          <p:cNvPr id="7" name="Shape 4"/>
          <p:cNvSpPr/>
          <p:nvPr/>
        </p:nvSpPr>
        <p:spPr>
          <a:xfrm>
            <a:off x="769501" y="2577822"/>
            <a:ext cx="91440" cy="1015841"/>
          </a:xfrm>
          <a:prstGeom prst="roundRect">
            <a:avLst>
              <a:gd name="adj" fmla="val 27623"/>
            </a:avLst>
          </a:prstGeom>
          <a:solidFill>
            <a:srgbClr val="D3C5B6"/>
          </a:solidFill>
          <a:ln/>
        </p:spPr>
      </p:sp>
      <p:sp>
        <p:nvSpPr>
          <p:cNvPr id="8" name="Text 5"/>
          <p:cNvSpPr/>
          <p:nvPr/>
        </p:nvSpPr>
        <p:spPr>
          <a:xfrm>
            <a:off x="1052155" y="2769037"/>
            <a:ext cx="2452926" cy="263128"/>
          </a:xfrm>
          <a:prstGeom prst="rect">
            <a:avLst/>
          </a:prstGeom>
          <a:noFill/>
          <a:ln/>
        </p:spPr>
        <p:txBody>
          <a:bodyPr wrap="none" lIns="0" tIns="0" rIns="0" bIns="0" rtlCol="0" anchor="t"/>
          <a:lstStyle/>
          <a:p>
            <a:pPr marL="0" indent="0" algn="l">
              <a:lnSpc>
                <a:spcPts val="2050"/>
              </a:lnSpc>
              <a:buNone/>
            </a:pPr>
            <a:r>
              <a:rPr lang="en-US" dirty="0">
                <a:solidFill>
                  <a:srgbClr val="746558"/>
                </a:solidFill>
                <a:latin typeface="Gelasio Semi Bold" pitchFamily="34" charset="0"/>
                <a:ea typeface="Gelasio Semi Bold" pitchFamily="34" charset="-122"/>
                <a:cs typeface="Gelasio Semi Bold" pitchFamily="34" charset="-120"/>
              </a:rPr>
              <a:t>Research Enhancement</a:t>
            </a:r>
            <a:endParaRPr lang="en-US" dirty="0"/>
          </a:p>
        </p:txBody>
      </p:sp>
      <p:sp>
        <p:nvSpPr>
          <p:cNvPr id="9" name="Text 6"/>
          <p:cNvSpPr/>
          <p:nvPr/>
        </p:nvSpPr>
        <p:spPr>
          <a:xfrm>
            <a:off x="1052155" y="3133130"/>
            <a:ext cx="7108269" cy="269319"/>
          </a:xfrm>
          <a:prstGeom prst="rect">
            <a:avLst/>
          </a:prstGeom>
          <a:noFill/>
          <a:ln/>
        </p:spPr>
        <p:txBody>
          <a:bodyPr wrap="none" lIns="0" tIns="0" rIns="0" bIns="0" rtlCol="0" anchor="t"/>
          <a:lstStyle/>
          <a:p>
            <a:pPr marL="0" indent="0" algn="l">
              <a:lnSpc>
                <a:spcPts val="2100"/>
              </a:lnSpc>
              <a:buNone/>
            </a:pPr>
            <a:r>
              <a:rPr lang="en-US" sz="1600" dirty="0">
                <a:solidFill>
                  <a:srgbClr val="746558"/>
                </a:solidFill>
                <a:latin typeface="Gelasio" pitchFamily="34" charset="0"/>
                <a:ea typeface="Gelasio" pitchFamily="34" charset="-122"/>
                <a:cs typeface="Gelasio" pitchFamily="34" charset="-120"/>
              </a:rPr>
              <a:t>To significantly enhance our research capabilities through shared resources and expertise.</a:t>
            </a:r>
            <a:endParaRPr lang="en-US" sz="1600" dirty="0"/>
          </a:p>
        </p:txBody>
      </p:sp>
      <p:sp>
        <p:nvSpPr>
          <p:cNvPr id="10" name="Shape 7"/>
          <p:cNvSpPr/>
          <p:nvPr/>
        </p:nvSpPr>
        <p:spPr>
          <a:xfrm>
            <a:off x="792361" y="3762018"/>
            <a:ext cx="8646914" cy="1015841"/>
          </a:xfrm>
          <a:prstGeom prst="roundRect">
            <a:avLst>
              <a:gd name="adj" fmla="val 10802"/>
            </a:avLst>
          </a:prstGeom>
          <a:noFill/>
          <a:ln w="22860">
            <a:solidFill>
              <a:srgbClr val="D4CEC3"/>
            </a:solidFill>
            <a:prstDash val="solid"/>
          </a:ln>
        </p:spPr>
      </p:sp>
      <p:sp>
        <p:nvSpPr>
          <p:cNvPr id="11" name="Shape 8"/>
          <p:cNvSpPr/>
          <p:nvPr/>
        </p:nvSpPr>
        <p:spPr>
          <a:xfrm>
            <a:off x="769501" y="3762018"/>
            <a:ext cx="91440" cy="1015841"/>
          </a:xfrm>
          <a:prstGeom prst="roundRect">
            <a:avLst>
              <a:gd name="adj" fmla="val 27623"/>
            </a:avLst>
          </a:prstGeom>
          <a:solidFill>
            <a:srgbClr val="D3C5B6"/>
          </a:solidFill>
          <a:ln/>
        </p:spPr>
      </p:sp>
      <p:sp>
        <p:nvSpPr>
          <p:cNvPr id="12" name="Text 9"/>
          <p:cNvSpPr/>
          <p:nvPr/>
        </p:nvSpPr>
        <p:spPr>
          <a:xfrm>
            <a:off x="1052155" y="3953232"/>
            <a:ext cx="2245281" cy="263128"/>
          </a:xfrm>
          <a:prstGeom prst="rect">
            <a:avLst/>
          </a:prstGeom>
          <a:noFill/>
          <a:ln/>
        </p:spPr>
        <p:txBody>
          <a:bodyPr wrap="none" lIns="0" tIns="0" rIns="0" bIns="0" rtlCol="0" anchor="t"/>
          <a:lstStyle/>
          <a:p>
            <a:pPr marL="0" indent="0" algn="l">
              <a:lnSpc>
                <a:spcPts val="2050"/>
              </a:lnSpc>
              <a:buNone/>
            </a:pPr>
            <a:r>
              <a:rPr lang="en-US" dirty="0">
                <a:solidFill>
                  <a:srgbClr val="746558"/>
                </a:solidFill>
                <a:latin typeface="Gelasio Semi Bold" pitchFamily="34" charset="0"/>
                <a:ea typeface="Gelasio Semi Bold" pitchFamily="34" charset="-122"/>
                <a:cs typeface="Gelasio Semi Bold" pitchFamily="34" charset="-120"/>
              </a:rPr>
              <a:t>Institutional Capacity</a:t>
            </a:r>
            <a:endParaRPr lang="en-US" dirty="0"/>
          </a:p>
        </p:txBody>
      </p:sp>
      <p:sp>
        <p:nvSpPr>
          <p:cNvPr id="13" name="Text 10"/>
          <p:cNvSpPr/>
          <p:nvPr/>
        </p:nvSpPr>
        <p:spPr>
          <a:xfrm>
            <a:off x="1052155" y="4317325"/>
            <a:ext cx="7108269" cy="269319"/>
          </a:xfrm>
          <a:prstGeom prst="rect">
            <a:avLst/>
          </a:prstGeom>
          <a:noFill/>
          <a:ln/>
        </p:spPr>
        <p:txBody>
          <a:bodyPr wrap="none" lIns="0" tIns="0" rIns="0" bIns="0" rtlCol="0" anchor="t"/>
          <a:lstStyle/>
          <a:p>
            <a:pPr marL="0" indent="0" algn="l">
              <a:lnSpc>
                <a:spcPts val="2100"/>
              </a:lnSpc>
              <a:buNone/>
            </a:pPr>
            <a:r>
              <a:rPr lang="en-US" sz="1600" dirty="0">
                <a:solidFill>
                  <a:srgbClr val="746558"/>
                </a:solidFill>
                <a:latin typeface="Gelasio" pitchFamily="34" charset="0"/>
                <a:ea typeface="Gelasio" pitchFamily="34" charset="-122"/>
                <a:cs typeface="Gelasio" pitchFamily="34" charset="-120"/>
              </a:rPr>
              <a:t>To improve institutional capacity and operational efficiency through best practices exchange.</a:t>
            </a:r>
            <a:endParaRPr lang="en-US" sz="1600" dirty="0"/>
          </a:p>
        </p:txBody>
      </p:sp>
      <p:sp>
        <p:nvSpPr>
          <p:cNvPr id="14" name="Shape 11"/>
          <p:cNvSpPr/>
          <p:nvPr/>
        </p:nvSpPr>
        <p:spPr>
          <a:xfrm>
            <a:off x="792360" y="4946213"/>
            <a:ext cx="8646913" cy="1285161"/>
          </a:xfrm>
          <a:prstGeom prst="roundRect">
            <a:avLst>
              <a:gd name="adj" fmla="val 8538"/>
            </a:avLst>
          </a:prstGeom>
          <a:noFill/>
          <a:ln w="22860">
            <a:solidFill>
              <a:srgbClr val="D4CEC3"/>
            </a:solidFill>
            <a:prstDash val="solid"/>
          </a:ln>
        </p:spPr>
      </p:sp>
      <p:sp>
        <p:nvSpPr>
          <p:cNvPr id="15" name="Shape 12"/>
          <p:cNvSpPr/>
          <p:nvPr/>
        </p:nvSpPr>
        <p:spPr>
          <a:xfrm>
            <a:off x="769501" y="4946213"/>
            <a:ext cx="91440" cy="1285161"/>
          </a:xfrm>
          <a:prstGeom prst="roundRect">
            <a:avLst>
              <a:gd name="adj" fmla="val 27623"/>
            </a:avLst>
          </a:prstGeom>
          <a:solidFill>
            <a:srgbClr val="D3C5B6"/>
          </a:solidFill>
          <a:ln/>
        </p:spPr>
      </p:sp>
      <p:sp>
        <p:nvSpPr>
          <p:cNvPr id="16" name="Text 13"/>
          <p:cNvSpPr/>
          <p:nvPr/>
        </p:nvSpPr>
        <p:spPr>
          <a:xfrm>
            <a:off x="1052155" y="5137428"/>
            <a:ext cx="2104787" cy="263128"/>
          </a:xfrm>
          <a:prstGeom prst="rect">
            <a:avLst/>
          </a:prstGeom>
          <a:noFill/>
          <a:ln/>
        </p:spPr>
        <p:txBody>
          <a:bodyPr wrap="none" lIns="0" tIns="0" rIns="0" bIns="0" rtlCol="0" anchor="t"/>
          <a:lstStyle/>
          <a:p>
            <a:pPr marL="0" indent="0" algn="l">
              <a:lnSpc>
                <a:spcPts val="2050"/>
              </a:lnSpc>
              <a:buNone/>
            </a:pPr>
            <a:r>
              <a:rPr lang="en-US" dirty="0">
                <a:solidFill>
                  <a:srgbClr val="746558"/>
                </a:solidFill>
                <a:latin typeface="Gelasio Semi Bold" pitchFamily="34" charset="0"/>
                <a:ea typeface="Gelasio Semi Bold" pitchFamily="34" charset="-122"/>
                <a:cs typeface="Gelasio Semi Bold" pitchFamily="34" charset="-120"/>
              </a:rPr>
              <a:t>Academic Exchange</a:t>
            </a:r>
            <a:endParaRPr lang="en-US" dirty="0"/>
          </a:p>
        </p:txBody>
      </p:sp>
      <p:sp>
        <p:nvSpPr>
          <p:cNvPr id="17" name="Text 14"/>
          <p:cNvSpPr/>
          <p:nvPr/>
        </p:nvSpPr>
        <p:spPr>
          <a:xfrm>
            <a:off x="1052155" y="5501521"/>
            <a:ext cx="8491895" cy="538639"/>
          </a:xfrm>
          <a:prstGeom prst="rect">
            <a:avLst/>
          </a:prstGeom>
          <a:noFill/>
          <a:ln/>
        </p:spPr>
        <p:txBody>
          <a:bodyPr wrap="square" lIns="0" tIns="0" rIns="0" bIns="0" rtlCol="0" anchor="t"/>
          <a:lstStyle/>
          <a:p>
            <a:pPr marL="0" indent="0" algn="l">
              <a:lnSpc>
                <a:spcPts val="2100"/>
              </a:lnSpc>
              <a:buNone/>
            </a:pPr>
            <a:r>
              <a:rPr lang="en-US" sz="1600" dirty="0">
                <a:solidFill>
                  <a:srgbClr val="746558"/>
                </a:solidFill>
                <a:latin typeface="Gelasio" pitchFamily="34" charset="0"/>
                <a:ea typeface="Gelasio" pitchFamily="34" charset="-122"/>
                <a:cs typeface="Gelasio" pitchFamily="34" charset="-120"/>
              </a:rPr>
              <a:t>To promote academic exchange and foster multicultural learning environments for students and faculty.</a:t>
            </a:r>
            <a:endParaRPr lang="en-US" sz="1600" dirty="0"/>
          </a:p>
        </p:txBody>
      </p:sp>
      <p:sp>
        <p:nvSpPr>
          <p:cNvPr id="18" name="Shape 15"/>
          <p:cNvSpPr/>
          <p:nvPr/>
        </p:nvSpPr>
        <p:spPr>
          <a:xfrm>
            <a:off x="792361" y="6399728"/>
            <a:ext cx="8646914" cy="1285161"/>
          </a:xfrm>
          <a:prstGeom prst="roundRect">
            <a:avLst>
              <a:gd name="adj" fmla="val 8538"/>
            </a:avLst>
          </a:prstGeom>
          <a:noFill/>
          <a:ln w="22860">
            <a:solidFill>
              <a:srgbClr val="D4CEC3"/>
            </a:solidFill>
            <a:prstDash val="solid"/>
          </a:ln>
        </p:spPr>
      </p:sp>
      <p:sp>
        <p:nvSpPr>
          <p:cNvPr id="19" name="Shape 16"/>
          <p:cNvSpPr/>
          <p:nvPr/>
        </p:nvSpPr>
        <p:spPr>
          <a:xfrm>
            <a:off x="769501" y="6399728"/>
            <a:ext cx="91440" cy="1285161"/>
          </a:xfrm>
          <a:prstGeom prst="roundRect">
            <a:avLst>
              <a:gd name="adj" fmla="val 27623"/>
            </a:avLst>
          </a:prstGeom>
          <a:solidFill>
            <a:srgbClr val="D3C5B6"/>
          </a:solidFill>
          <a:ln/>
        </p:spPr>
      </p:sp>
      <p:sp>
        <p:nvSpPr>
          <p:cNvPr id="20" name="Text 17"/>
          <p:cNvSpPr/>
          <p:nvPr/>
        </p:nvSpPr>
        <p:spPr>
          <a:xfrm>
            <a:off x="1052155" y="6590943"/>
            <a:ext cx="2127885" cy="263128"/>
          </a:xfrm>
          <a:prstGeom prst="rect">
            <a:avLst/>
          </a:prstGeom>
          <a:noFill/>
          <a:ln/>
        </p:spPr>
        <p:txBody>
          <a:bodyPr wrap="none" lIns="0" tIns="0" rIns="0" bIns="0" rtlCol="0" anchor="t"/>
          <a:lstStyle/>
          <a:p>
            <a:pPr marL="0" indent="0" algn="l">
              <a:lnSpc>
                <a:spcPts val="2050"/>
              </a:lnSpc>
              <a:buNone/>
            </a:pPr>
            <a:r>
              <a:rPr lang="en-US" dirty="0">
                <a:solidFill>
                  <a:srgbClr val="746558"/>
                </a:solidFill>
                <a:latin typeface="Gelasio Semi Bold" pitchFamily="34" charset="0"/>
                <a:ea typeface="Gelasio Semi Bold" pitchFamily="34" charset="-122"/>
                <a:cs typeface="Gelasio Semi Bold" pitchFamily="34" charset="-120"/>
              </a:rPr>
              <a:t>Curricula Alignment</a:t>
            </a:r>
            <a:endParaRPr lang="en-US" dirty="0"/>
          </a:p>
        </p:txBody>
      </p:sp>
      <p:sp>
        <p:nvSpPr>
          <p:cNvPr id="21" name="Text 18"/>
          <p:cNvSpPr/>
          <p:nvPr/>
        </p:nvSpPr>
        <p:spPr>
          <a:xfrm>
            <a:off x="1052155" y="6955036"/>
            <a:ext cx="8204238" cy="538639"/>
          </a:xfrm>
          <a:prstGeom prst="rect">
            <a:avLst/>
          </a:prstGeom>
          <a:noFill/>
          <a:ln/>
        </p:spPr>
        <p:txBody>
          <a:bodyPr wrap="square" lIns="0" tIns="0" rIns="0" bIns="0" rtlCol="0" anchor="t"/>
          <a:lstStyle/>
          <a:p>
            <a:pPr marL="0" indent="0" algn="l">
              <a:lnSpc>
                <a:spcPts val="2100"/>
              </a:lnSpc>
              <a:buNone/>
            </a:pPr>
            <a:r>
              <a:rPr lang="en-US" sz="1600" dirty="0">
                <a:solidFill>
                  <a:srgbClr val="746558"/>
                </a:solidFill>
                <a:latin typeface="Gelasio" pitchFamily="34" charset="0"/>
                <a:ea typeface="Gelasio" pitchFamily="34" charset="-122"/>
                <a:cs typeface="Gelasio" pitchFamily="34" charset="-120"/>
              </a:rPr>
              <a:t>To align our curricula with international standards, ensuring global relevance for our graduates.</a:t>
            </a:r>
            <a:endParaRPr lang="en-US" sz="1600" dirty="0"/>
          </a:p>
        </p:txBody>
      </p:sp>
      <p:pic>
        <p:nvPicPr>
          <p:cNvPr id="22" name="Picture 21">
            <a:extLst>
              <a:ext uri="{FF2B5EF4-FFF2-40B4-BE49-F238E27FC236}">
                <a16:creationId xmlns:a16="http://schemas.microsoft.com/office/drawing/2014/main" id="{13ED72B6-F59A-5613-F08B-8CB79EDABCB2}"/>
              </a:ext>
            </a:extLst>
          </p:cNvPr>
          <p:cNvPicPr>
            <a:picLocks noChangeAspect="1"/>
          </p:cNvPicPr>
          <p:nvPr/>
        </p:nvPicPr>
        <p:blipFill>
          <a:blip r:embed="rId3"/>
          <a:stretch>
            <a:fillRect/>
          </a:stretch>
        </p:blipFill>
        <p:spPr>
          <a:xfrm>
            <a:off x="9715500" y="35363"/>
            <a:ext cx="4591050" cy="3953404"/>
          </a:xfrm>
          <a:prstGeom prst="rect">
            <a:avLst/>
          </a:prstGeom>
        </p:spPr>
      </p:pic>
      <p:pic>
        <p:nvPicPr>
          <p:cNvPr id="23" name="Picture 22">
            <a:extLst>
              <a:ext uri="{FF2B5EF4-FFF2-40B4-BE49-F238E27FC236}">
                <a16:creationId xmlns:a16="http://schemas.microsoft.com/office/drawing/2014/main" id="{A1B9317A-1D6F-80D0-8CA7-9D8047F394EC}"/>
              </a:ext>
            </a:extLst>
          </p:cNvPr>
          <p:cNvPicPr>
            <a:picLocks noChangeAspect="1"/>
          </p:cNvPicPr>
          <p:nvPr/>
        </p:nvPicPr>
        <p:blipFill>
          <a:blip r:embed="rId4"/>
          <a:stretch>
            <a:fillRect/>
          </a:stretch>
        </p:blipFill>
        <p:spPr>
          <a:xfrm>
            <a:off x="9715500" y="4084796"/>
            <a:ext cx="4591050" cy="38333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989</Words>
  <Application>Microsoft Office PowerPoint</Application>
  <PresentationFormat>Custom</PresentationFormat>
  <Paragraphs>145</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Gelasio Semi Bold</vt:lpstr>
      <vt:lpstr>Arial</vt:lpstr>
      <vt:lpstr>Gelasio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jaweed kalboon</cp:lastModifiedBy>
  <cp:revision>6</cp:revision>
  <dcterms:created xsi:type="dcterms:W3CDTF">2025-07-20T06:53:23Z</dcterms:created>
  <dcterms:modified xsi:type="dcterms:W3CDTF">2025-07-20T14:59:26Z</dcterms:modified>
</cp:coreProperties>
</file>